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7"/>
  </p:notesMasterIdLst>
  <p:handoutMasterIdLst>
    <p:handoutMasterId r:id="rId18"/>
  </p:handoutMasterIdLst>
  <p:sldIdLst>
    <p:sldId id="596" r:id="rId2"/>
    <p:sldId id="590" r:id="rId3"/>
    <p:sldId id="591" r:id="rId4"/>
    <p:sldId id="592" r:id="rId5"/>
    <p:sldId id="568" r:id="rId6"/>
    <p:sldId id="569" r:id="rId7"/>
    <p:sldId id="570" r:id="rId8"/>
    <p:sldId id="571" r:id="rId9"/>
    <p:sldId id="572" r:id="rId10"/>
    <p:sldId id="573" r:id="rId11"/>
    <p:sldId id="574" r:id="rId12"/>
    <p:sldId id="587" r:id="rId13"/>
    <p:sldId id="485" r:id="rId14"/>
    <p:sldId id="588" r:id="rId15"/>
    <p:sldId id="589" r:id="rId1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900" b="1" u="sng" kern="1200">
        <a:solidFill>
          <a:schemeClr val="tx1"/>
        </a:solidFill>
        <a:latin typeface="Arial" charset="0"/>
        <a:ea typeface="華康新特明體(P)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900" b="1" u="sng" kern="1200">
        <a:solidFill>
          <a:schemeClr val="tx1"/>
        </a:solidFill>
        <a:latin typeface="Arial" charset="0"/>
        <a:ea typeface="華康新特明體(P)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900" b="1" u="sng" kern="1200">
        <a:solidFill>
          <a:schemeClr val="tx1"/>
        </a:solidFill>
        <a:latin typeface="Arial" charset="0"/>
        <a:ea typeface="華康新特明體(P)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900" b="1" u="sng" kern="1200">
        <a:solidFill>
          <a:schemeClr val="tx1"/>
        </a:solidFill>
        <a:latin typeface="Arial" charset="0"/>
        <a:ea typeface="華康新特明體(P)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900" b="1" u="sng" kern="1200">
        <a:solidFill>
          <a:schemeClr val="tx1"/>
        </a:solidFill>
        <a:latin typeface="Arial" charset="0"/>
        <a:ea typeface="華康新特明體(P)" pitchFamily="18" charset="-120"/>
        <a:cs typeface="+mn-cs"/>
      </a:defRPr>
    </a:lvl5pPr>
    <a:lvl6pPr marL="2286000" algn="l" defTabSz="914400" rtl="0" eaLnBrk="1" latinLnBrk="0" hangingPunct="1">
      <a:defRPr kumimoji="1" sz="900" b="1" u="sng" kern="1200">
        <a:solidFill>
          <a:schemeClr val="tx1"/>
        </a:solidFill>
        <a:latin typeface="Arial" charset="0"/>
        <a:ea typeface="華康新特明體(P)" pitchFamily="18" charset="-120"/>
        <a:cs typeface="+mn-cs"/>
      </a:defRPr>
    </a:lvl6pPr>
    <a:lvl7pPr marL="2743200" algn="l" defTabSz="914400" rtl="0" eaLnBrk="1" latinLnBrk="0" hangingPunct="1">
      <a:defRPr kumimoji="1" sz="900" b="1" u="sng" kern="1200">
        <a:solidFill>
          <a:schemeClr val="tx1"/>
        </a:solidFill>
        <a:latin typeface="Arial" charset="0"/>
        <a:ea typeface="華康新特明體(P)" pitchFamily="18" charset="-120"/>
        <a:cs typeface="+mn-cs"/>
      </a:defRPr>
    </a:lvl7pPr>
    <a:lvl8pPr marL="3200400" algn="l" defTabSz="914400" rtl="0" eaLnBrk="1" latinLnBrk="0" hangingPunct="1">
      <a:defRPr kumimoji="1" sz="900" b="1" u="sng" kern="1200">
        <a:solidFill>
          <a:schemeClr val="tx1"/>
        </a:solidFill>
        <a:latin typeface="Arial" charset="0"/>
        <a:ea typeface="華康新特明體(P)" pitchFamily="18" charset="-120"/>
        <a:cs typeface="+mn-cs"/>
      </a:defRPr>
    </a:lvl8pPr>
    <a:lvl9pPr marL="3657600" algn="l" defTabSz="914400" rtl="0" eaLnBrk="1" latinLnBrk="0" hangingPunct="1">
      <a:defRPr kumimoji="1" sz="900" b="1" u="sng" kern="1200">
        <a:solidFill>
          <a:schemeClr val="tx1"/>
        </a:solidFill>
        <a:latin typeface="Arial" charset="0"/>
        <a:ea typeface="華康新特明體(P)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9900"/>
    <a:srgbClr val="FFDEAD"/>
    <a:srgbClr val="FFCCCC"/>
    <a:srgbClr val="DDDDDD"/>
    <a:srgbClr val="3333FF"/>
    <a:srgbClr val="FFFFCC"/>
    <a:srgbClr val="0066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83" autoAdjust="0"/>
  </p:normalViewPr>
  <p:slideViewPr>
    <p:cSldViewPr showGuides="1">
      <p:cViewPr varScale="1">
        <p:scale>
          <a:sx n="68" d="100"/>
          <a:sy n="68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u="none"/>
            </a:lvl1pPr>
          </a:lstStyle>
          <a:p>
            <a:endParaRPr lang="en-US" altLang="zh-TW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/>
            </a:lvl1pPr>
          </a:lstStyle>
          <a:p>
            <a:endParaRPr lang="en-US" altLang="zh-TW"/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u="none"/>
            </a:lvl1pPr>
          </a:lstStyle>
          <a:p>
            <a:endParaRPr lang="en-US" altLang="zh-TW"/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/>
            </a:lvl1pPr>
          </a:lstStyle>
          <a:p>
            <a:fld id="{FDE1455A-2F3C-4FFF-8CCD-BF9E94927C4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u="none"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u="none"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ea typeface="新細明體" pitchFamily="18" charset="-120"/>
              </a:defRPr>
            </a:lvl1pPr>
          </a:lstStyle>
          <a:p>
            <a:fld id="{7C9DBAD1-9572-43D8-B13E-13BAE5A3EAB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624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zh-TW" altLang="zh-TW" sz="2400" b="0" u="none">
                <a:latin typeface="Times New Roman" pitchFamily="18" charset="0"/>
                <a:ea typeface="新細明體" pitchFamily="18" charset="-120"/>
              </a:endParaRPr>
            </a:p>
          </p:txBody>
        </p:sp>
        <p:grpSp>
          <p:nvGrpSpPr>
            <p:cNvPr id="62468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62469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kumimoji="0" lang="zh-TW" altLang="zh-TW" sz="2400" b="0" u="none"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62470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kumimoji="0" lang="zh-TW" altLang="zh-TW" sz="2400" b="0" u="none"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62471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2472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62473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kumimoji="0" lang="zh-TW" altLang="zh-TW" sz="2400" b="0" u="none"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62474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24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51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247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 anchor="t"/>
          <a:lstStyle>
            <a:lvl1pPr algn="l">
              <a:defRPr/>
            </a:lvl1pPr>
          </a:lstStyle>
          <a:p>
            <a:endParaRPr lang="en-US" altLang="zh-TW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5532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2007/10/19修(2002/12原) </a:t>
            </a:r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A61515E-6AE6-40F8-8A2F-5E7FD9E08E2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2007/10/19修(2002/12原) 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6BC2C-623C-4165-B78B-29BFD4420CC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2007/10/19修(2002/12原) 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4923E-C65D-48A1-AA5E-F5811979A70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804025" y="6237288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52800" y="6553200"/>
            <a:ext cx="29718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2007/10/19修(2002/12原) 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962025-E582-4B9A-99AC-6DDA91F829A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804025" y="6237288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52800" y="6553200"/>
            <a:ext cx="29718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2007/10/19修(2002/12原) 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8891327-56E7-4552-BF2E-9A0A939362E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2007/10/19修(2002/12原) 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1696A-D7A5-4B69-9D29-FE6B532C7F6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2007/10/19修(2002/12原) 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6F0F9-2F70-4928-B46A-39EF80A4079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2007/10/19修(2002/12原) 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750E3-1463-49B8-B093-02D94158618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2007/10/19修(2002/12原) 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648FD-BD1F-4FC1-9881-BD104A701FF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2007/10/19修(2002/12原)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66DDF-B709-4A3A-9B6E-972061F7878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2007/10/19修(2002/12原)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CEA75-2A16-4172-9873-DEFEA0AF52B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2007/10/19修(2002/12原) 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81909-7830-4949-AD8A-1AF8AE69DA0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2007/10/19修(2002/12原) 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83FC1-42DC-4022-8A61-DC429CF3512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614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zh-TW" altLang="zh-TW" sz="2400" b="0" u="none">
                <a:latin typeface="Times New Roman" pitchFamily="18" charset="0"/>
                <a:ea typeface="新細明體" pitchFamily="18" charset="-120"/>
              </a:endParaRPr>
            </a:p>
          </p:txBody>
        </p:sp>
        <p:grpSp>
          <p:nvGrpSpPr>
            <p:cNvPr id="6144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6144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kumimoji="0" lang="zh-TW" altLang="zh-TW" sz="2400" b="0" u="none"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6144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144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23728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000" b="0" u="none"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614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553200"/>
            <a:ext cx="2971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 b="0" u="none">
                <a:ea typeface="+mn-ea"/>
              </a:defRPr>
            </a:lvl1pPr>
          </a:lstStyle>
          <a:p>
            <a:r>
              <a:rPr lang="en-US" altLang="zh-TW"/>
              <a:t>2007/10/19修(2002/12原) </a:t>
            </a:r>
          </a:p>
        </p:txBody>
      </p:sp>
      <p:sp>
        <p:nvSpPr>
          <p:cNvPr id="614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 b="0" u="none">
                <a:ea typeface="+mn-ea"/>
              </a:defRPr>
            </a:lvl1pPr>
          </a:lstStyle>
          <a:p>
            <a:fld id="{F74047A4-8560-4DAB-A3F4-BCF6A709CB18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kumimoji="1" sz="23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2007/10/19修(2002/12原) </a:t>
            </a:r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819400"/>
            <a:ext cx="3352800" cy="1143000"/>
          </a:xfrm>
        </p:spPr>
        <p:txBody>
          <a:bodyPr/>
          <a:lstStyle/>
          <a:p>
            <a:pPr algn="ctr"/>
            <a:r>
              <a:rPr lang="zh-TW" altLang="en-US" sz="4800" dirty="0">
                <a:solidFill>
                  <a:srgbClr val="0000FF"/>
                </a:solidFill>
                <a:ea typeface="華康中圓體" pitchFamily="49" charset="-120"/>
              </a:rPr>
              <a:t>創新工程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0" y="5373216"/>
            <a:ext cx="38568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zh-TW" altLang="en-US" sz="2400" u="none" kern="0" dirty="0">
                <a:latin typeface="+mj-lt"/>
                <a:ea typeface="華康中圓體" pitchFamily="49" charset="-120"/>
                <a:cs typeface="+mj-cs"/>
              </a:rPr>
              <a:t>創新工程理論與實務概要</a:t>
            </a:r>
          </a:p>
          <a:p>
            <a:pPr lvl="0" algn="ctr"/>
            <a:r>
              <a:rPr lang="zh-TW" altLang="en-US" sz="2200" u="none" kern="0" dirty="0">
                <a:latin typeface="+mj-lt"/>
                <a:ea typeface="華康中圓體" pitchFamily="49" charset="-120"/>
                <a:cs typeface="+mj-cs"/>
              </a:rPr>
              <a:t>臺北科大 王廷興教授</a:t>
            </a:r>
            <a:endParaRPr kumimoji="1" lang="zh-TW" altLang="en-US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華康中圓體" pitchFamily="49" charset="-120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AutoShape 1026"/>
          <p:cNvSpPr>
            <a:spLocks noChangeArrowheads="1"/>
          </p:cNvSpPr>
          <p:nvPr/>
        </p:nvSpPr>
        <p:spPr bwMode="auto">
          <a:xfrm>
            <a:off x="6400800" y="1371600"/>
            <a:ext cx="1600200" cy="4495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6707" name="AutoShape 1027"/>
          <p:cNvSpPr>
            <a:spLocks noChangeArrowheads="1"/>
          </p:cNvSpPr>
          <p:nvPr/>
        </p:nvSpPr>
        <p:spPr bwMode="auto">
          <a:xfrm>
            <a:off x="609600" y="1371600"/>
            <a:ext cx="2590800" cy="44958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6708" name="AutoShape 1028"/>
          <p:cNvSpPr>
            <a:spLocks noChangeArrowheads="1"/>
          </p:cNvSpPr>
          <p:nvPr/>
        </p:nvSpPr>
        <p:spPr bwMode="auto">
          <a:xfrm>
            <a:off x="6629400" y="2743200"/>
            <a:ext cx="1219200" cy="1676400"/>
          </a:xfrm>
          <a:prstGeom prst="diamond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zh-TW" altLang="en-US" sz="1800" b="0" u="none">
                <a:latin typeface="Times New Roman" pitchFamily="18" charset="0"/>
                <a:ea typeface="新細明體" pitchFamily="18" charset="-120"/>
              </a:rPr>
              <a:t>分析</a:t>
            </a:r>
          </a:p>
          <a:p>
            <a:pPr algn="ctr">
              <a:spcBef>
                <a:spcPct val="50000"/>
              </a:spcBef>
            </a:pPr>
            <a:r>
              <a:rPr lang="zh-TW" altLang="en-US" sz="1800" b="0" u="none">
                <a:latin typeface="Times New Roman" pitchFamily="18" charset="0"/>
                <a:ea typeface="新細明體" pitchFamily="18" charset="-120"/>
              </a:rPr>
              <a:t>評估</a:t>
            </a:r>
            <a:endParaRPr lang="zh-TW" altLang="en-US" sz="1800" u="none">
              <a:ea typeface="新細明體" pitchFamily="18" charset="-120"/>
            </a:endParaRPr>
          </a:p>
        </p:txBody>
      </p:sp>
      <p:graphicFrame>
        <p:nvGraphicFramePr>
          <p:cNvPr id="456709" name="Diagram 1029"/>
          <p:cNvGraphicFramePr>
            <a:graphicFrameLocks/>
          </p:cNvGraphicFramePr>
          <p:nvPr>
            <p:ph idx="1"/>
          </p:nvPr>
        </p:nvGraphicFramePr>
        <p:xfrm>
          <a:off x="838200" y="2854325"/>
          <a:ext cx="2112963" cy="1593850"/>
        </p:xfrm>
        <a:graphic>
          <a:graphicData uri="http://schemas.openxmlformats.org/drawingml/2006/compatibility">
            <com:legacyDrawing xmlns:com="http://schemas.openxmlformats.org/drawingml/2006/compatibility" spid="_x0000_s456709"/>
          </a:graphicData>
        </a:graphic>
      </p:graphicFrame>
      <p:sp>
        <p:nvSpPr>
          <p:cNvPr id="456723" name="Rectangle 104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zh-TW" altLang="en-US" sz="3600">
                <a:latin typeface="標楷體" pitchFamily="65" charset="-120"/>
              </a:rPr>
              <a:t>工程創新模式</a:t>
            </a:r>
            <a:r>
              <a:rPr lang="en-US" altLang="zh-TW" sz="3600">
                <a:latin typeface="標楷體" pitchFamily="65" charset="-120"/>
              </a:rPr>
              <a:t>(</a:t>
            </a:r>
            <a:r>
              <a:rPr lang="zh-TW" altLang="en-US" sz="3600">
                <a:latin typeface="標楷體" pitchFamily="65" charset="-120"/>
              </a:rPr>
              <a:t>來源機會</a:t>
            </a:r>
            <a:r>
              <a:rPr lang="en-US" altLang="zh-TW" sz="3600">
                <a:latin typeface="標楷體" pitchFamily="65" charset="-120"/>
              </a:rPr>
              <a:t>)</a:t>
            </a:r>
          </a:p>
        </p:txBody>
      </p:sp>
      <p:sp>
        <p:nvSpPr>
          <p:cNvPr id="456724" name="Line 1044"/>
          <p:cNvSpPr>
            <a:spLocks noChangeShapeType="1"/>
          </p:cNvSpPr>
          <p:nvPr/>
        </p:nvSpPr>
        <p:spPr bwMode="auto">
          <a:xfrm flipV="1">
            <a:off x="990600" y="2743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6725" name="Line 1045"/>
          <p:cNvSpPr>
            <a:spLocks noChangeShapeType="1"/>
          </p:cNvSpPr>
          <p:nvPr/>
        </p:nvSpPr>
        <p:spPr bwMode="auto">
          <a:xfrm>
            <a:off x="990600" y="4505325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6726" name="Text Box 1046"/>
          <p:cNvSpPr txBox="1">
            <a:spLocks noChangeArrowheads="1"/>
          </p:cNvSpPr>
          <p:nvPr/>
        </p:nvSpPr>
        <p:spPr bwMode="auto">
          <a:xfrm>
            <a:off x="1066800" y="1614488"/>
            <a:ext cx="1676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800" b="0">
                <a:latin typeface="Times New Roman" pitchFamily="18" charset="0"/>
                <a:ea typeface="新細明體" pitchFamily="18" charset="-120"/>
              </a:rPr>
              <a:t>環境變動</a:t>
            </a:r>
            <a:r>
              <a:rPr lang="en-US" altLang="zh-TW" sz="1200" b="0">
                <a:latin typeface="Times New Roman" pitchFamily="18" charset="0"/>
                <a:ea typeface="新細明體" pitchFamily="18" charset="-120"/>
              </a:rPr>
              <a:t>(</a:t>
            </a:r>
            <a:r>
              <a:rPr lang="zh-TW" altLang="en-US" sz="1200" b="0">
                <a:latin typeface="Times New Roman" pitchFamily="18" charset="0"/>
                <a:ea typeface="新細明體" pitchFamily="18" charset="-120"/>
              </a:rPr>
              <a:t>內外</a:t>
            </a:r>
            <a:r>
              <a:rPr lang="en-US" altLang="zh-TW" sz="1200" b="0">
                <a:latin typeface="Times New Roman" pitchFamily="18" charset="0"/>
                <a:ea typeface="新細明體" pitchFamily="18" charset="-12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zh-TW" altLang="en-US" sz="1200" b="0" u="none">
                <a:latin typeface="Times New Roman" pitchFamily="18" charset="0"/>
                <a:ea typeface="新細明體" pitchFamily="18" charset="-120"/>
              </a:rPr>
              <a:t>政治、經濟、科技、社會、文化、</a:t>
            </a:r>
            <a:r>
              <a:rPr lang="en-US" altLang="zh-TW" sz="1200" b="0" u="none">
                <a:latin typeface="Times New Roman" pitchFamily="18" charset="0"/>
                <a:ea typeface="新細明體" pitchFamily="18" charset="-120"/>
              </a:rPr>
              <a:t>…..</a:t>
            </a:r>
          </a:p>
        </p:txBody>
      </p:sp>
      <p:sp>
        <p:nvSpPr>
          <p:cNvPr id="456727" name="Text Box 1047"/>
          <p:cNvSpPr txBox="1">
            <a:spLocks noChangeArrowheads="1"/>
          </p:cNvSpPr>
          <p:nvPr/>
        </p:nvSpPr>
        <p:spPr bwMode="auto">
          <a:xfrm>
            <a:off x="1066800" y="4872038"/>
            <a:ext cx="16002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buFont typeface="Wingdings" pitchFamily="2" charset="2"/>
              <a:buNone/>
            </a:pPr>
            <a:r>
              <a:rPr lang="zh-TW" altLang="en-US" sz="1400" u="none">
                <a:latin typeface="Times New Roman" pitchFamily="18" charset="0"/>
                <a:ea typeface="新細明體" pitchFamily="18" charset="-120"/>
              </a:rPr>
              <a:t>＊方向 ＊動能</a:t>
            </a:r>
          </a:p>
          <a:p>
            <a:pPr algn="ctr">
              <a:spcBef>
                <a:spcPct val="10000"/>
              </a:spcBef>
              <a:buFont typeface="Wingdings" pitchFamily="2" charset="2"/>
              <a:buNone/>
            </a:pPr>
            <a:r>
              <a:rPr lang="zh-TW" altLang="en-US" sz="1400" u="none">
                <a:latin typeface="Times New Roman" pitchFamily="18" charset="0"/>
                <a:ea typeface="新細明體" pitchFamily="18" charset="-120"/>
              </a:rPr>
              <a:t>＊速度 ＊幅度</a:t>
            </a:r>
          </a:p>
        </p:txBody>
      </p:sp>
      <p:sp>
        <p:nvSpPr>
          <p:cNvPr id="456728" name="Text Box 1048"/>
          <p:cNvSpPr txBox="1">
            <a:spLocks noChangeArrowheads="1"/>
          </p:cNvSpPr>
          <p:nvPr/>
        </p:nvSpPr>
        <p:spPr bwMode="auto">
          <a:xfrm>
            <a:off x="6496050" y="1666875"/>
            <a:ext cx="1303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0">
                <a:latin typeface="Times New Roman" pitchFamily="18" charset="0"/>
                <a:ea typeface="新細明體" pitchFamily="18" charset="-120"/>
              </a:rPr>
              <a:t>機  會</a:t>
            </a:r>
          </a:p>
        </p:txBody>
      </p:sp>
      <p:sp>
        <p:nvSpPr>
          <p:cNvPr id="456729" name="Text Box 1049"/>
          <p:cNvSpPr txBox="1">
            <a:spLocks noChangeArrowheads="1"/>
          </p:cNvSpPr>
          <p:nvPr/>
        </p:nvSpPr>
        <p:spPr bwMode="auto">
          <a:xfrm>
            <a:off x="6324600" y="4876800"/>
            <a:ext cx="1752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buFont typeface="Wingdings" pitchFamily="2" charset="2"/>
              <a:buNone/>
            </a:pPr>
            <a:r>
              <a:rPr lang="zh-TW" altLang="en-US" sz="1400" u="none">
                <a:latin typeface="Times New Roman" pitchFamily="18" charset="0"/>
                <a:ea typeface="新細明體" pitchFamily="18" charset="-120"/>
              </a:rPr>
              <a:t>＊制度化＊系統化</a:t>
            </a:r>
          </a:p>
          <a:p>
            <a:pPr algn="ctr">
              <a:spcBef>
                <a:spcPct val="10000"/>
              </a:spcBef>
              <a:buFont typeface="Wingdings" pitchFamily="2" charset="2"/>
              <a:buNone/>
            </a:pPr>
            <a:r>
              <a:rPr lang="zh-TW" altLang="en-US" sz="1400" u="none">
                <a:latin typeface="Times New Roman" pitchFamily="18" charset="0"/>
                <a:ea typeface="新細明體" pitchFamily="18" charset="-120"/>
              </a:rPr>
              <a:t>＊務實化＊前瞻化</a:t>
            </a:r>
          </a:p>
        </p:txBody>
      </p:sp>
      <p:sp>
        <p:nvSpPr>
          <p:cNvPr id="456730" name="Text Box 1050"/>
          <p:cNvSpPr txBox="1">
            <a:spLocks noChangeArrowheads="1"/>
          </p:cNvSpPr>
          <p:nvPr/>
        </p:nvSpPr>
        <p:spPr bwMode="auto">
          <a:xfrm>
            <a:off x="2667000" y="43878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u="none">
                <a:latin typeface="Times New Roman" pitchFamily="18" charset="0"/>
                <a:ea typeface="新細明體" pitchFamily="18" charset="-120"/>
              </a:rPr>
              <a:t>時</a:t>
            </a:r>
          </a:p>
        </p:txBody>
      </p:sp>
      <p:sp>
        <p:nvSpPr>
          <p:cNvPr id="456731" name="Text Box 1051"/>
          <p:cNvSpPr txBox="1">
            <a:spLocks noChangeArrowheads="1"/>
          </p:cNvSpPr>
          <p:nvPr/>
        </p:nvSpPr>
        <p:spPr bwMode="auto">
          <a:xfrm>
            <a:off x="609600" y="263525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u="none">
                <a:latin typeface="Times New Roman" pitchFamily="18" charset="0"/>
                <a:ea typeface="新細明體" pitchFamily="18" charset="-120"/>
              </a:rPr>
              <a:t>空</a:t>
            </a:r>
          </a:p>
        </p:txBody>
      </p:sp>
      <p:sp>
        <p:nvSpPr>
          <p:cNvPr id="456732" name="Text Box 1052"/>
          <p:cNvSpPr txBox="1">
            <a:spLocks noChangeArrowheads="1"/>
          </p:cNvSpPr>
          <p:nvPr/>
        </p:nvSpPr>
        <p:spPr bwMode="auto">
          <a:xfrm>
            <a:off x="5562600" y="6537325"/>
            <a:ext cx="3563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TW" altLang="en-US" sz="1000" b="0" u="none">
                <a:ea typeface="新細明體" pitchFamily="18" charset="-120"/>
              </a:rPr>
              <a:t>～北科大 王廷興教授～</a:t>
            </a:r>
          </a:p>
        </p:txBody>
      </p:sp>
      <p:sp>
        <p:nvSpPr>
          <p:cNvPr id="456733" name="AutoShape 1053"/>
          <p:cNvSpPr>
            <a:spLocks noChangeArrowheads="1"/>
          </p:cNvSpPr>
          <p:nvPr/>
        </p:nvSpPr>
        <p:spPr bwMode="auto">
          <a:xfrm>
            <a:off x="76200" y="6172200"/>
            <a:ext cx="8991600" cy="304800"/>
          </a:xfrm>
          <a:prstGeom prst="leftRightArrow">
            <a:avLst>
              <a:gd name="adj1" fmla="val 50000"/>
              <a:gd name="adj2" fmla="val 14272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6734" name="Text Box 1054"/>
          <p:cNvSpPr txBox="1">
            <a:spLocks noChangeArrowheads="1"/>
          </p:cNvSpPr>
          <p:nvPr/>
        </p:nvSpPr>
        <p:spPr bwMode="auto">
          <a:xfrm>
            <a:off x="3048000" y="60198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u="none">
                <a:ea typeface="新細明體" pitchFamily="18" charset="-120"/>
              </a:rPr>
              <a:t>創新思維／知識管理</a:t>
            </a:r>
          </a:p>
        </p:txBody>
      </p:sp>
      <p:sp>
        <p:nvSpPr>
          <p:cNvPr id="456735" name="Line 1055"/>
          <p:cNvSpPr>
            <a:spLocks noChangeShapeType="1"/>
          </p:cNvSpPr>
          <p:nvPr/>
        </p:nvSpPr>
        <p:spPr bwMode="auto">
          <a:xfrm>
            <a:off x="3200400" y="3581400"/>
            <a:ext cx="428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6736" name="Line 1056"/>
          <p:cNvSpPr>
            <a:spLocks noChangeShapeType="1"/>
          </p:cNvSpPr>
          <p:nvPr/>
        </p:nvSpPr>
        <p:spPr bwMode="auto">
          <a:xfrm>
            <a:off x="5943600" y="3581400"/>
            <a:ext cx="428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6737" name="Line 1057"/>
          <p:cNvSpPr>
            <a:spLocks noChangeShapeType="1"/>
          </p:cNvSpPr>
          <p:nvPr/>
        </p:nvSpPr>
        <p:spPr bwMode="auto">
          <a:xfrm>
            <a:off x="8001000" y="3581400"/>
            <a:ext cx="428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6738" name="Text Box 1058"/>
          <p:cNvSpPr txBox="1">
            <a:spLocks noChangeArrowheads="1"/>
          </p:cNvSpPr>
          <p:nvPr/>
        </p:nvSpPr>
        <p:spPr bwMode="auto">
          <a:xfrm>
            <a:off x="7239000" y="2286000"/>
            <a:ext cx="325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b="0" u="none">
                <a:ea typeface="新細明體" pitchFamily="18" charset="-120"/>
              </a:rPr>
              <a:t>N</a:t>
            </a:r>
          </a:p>
        </p:txBody>
      </p:sp>
      <p:sp>
        <p:nvSpPr>
          <p:cNvPr id="456739" name="Text Box 1059"/>
          <p:cNvSpPr txBox="1">
            <a:spLocks noChangeArrowheads="1"/>
          </p:cNvSpPr>
          <p:nvPr/>
        </p:nvSpPr>
        <p:spPr bwMode="auto">
          <a:xfrm>
            <a:off x="8001000" y="3244850"/>
            <a:ext cx="393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0" u="none">
                <a:ea typeface="新細明體" pitchFamily="18" charset="-120"/>
              </a:rPr>
              <a:t>Y</a:t>
            </a:r>
          </a:p>
        </p:txBody>
      </p:sp>
      <p:sp>
        <p:nvSpPr>
          <p:cNvPr id="456740" name="AutoShape 1060"/>
          <p:cNvSpPr>
            <a:spLocks noChangeArrowheads="1"/>
          </p:cNvSpPr>
          <p:nvPr/>
        </p:nvSpPr>
        <p:spPr bwMode="auto">
          <a:xfrm>
            <a:off x="8229600" y="1752600"/>
            <a:ext cx="609600" cy="9144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1800" b="0" u="none">
                <a:ea typeface="新細明體" pitchFamily="18" charset="-120"/>
              </a:rPr>
              <a:t>退出</a:t>
            </a:r>
          </a:p>
          <a:p>
            <a:pPr algn="ctr"/>
            <a:r>
              <a:rPr lang="zh-TW" altLang="en-US" sz="1800" b="0" u="none">
                <a:ea typeface="新細明體" pitchFamily="18" charset="-120"/>
              </a:rPr>
              <a:t>市場</a:t>
            </a:r>
          </a:p>
        </p:txBody>
      </p:sp>
      <p:cxnSp>
        <p:nvCxnSpPr>
          <p:cNvPr id="456741" name="AutoShape 1061"/>
          <p:cNvCxnSpPr>
            <a:cxnSpLocks noChangeShapeType="1"/>
            <a:stCxn id="456708" idx="0"/>
            <a:endCxn id="456740" idx="1"/>
          </p:cNvCxnSpPr>
          <p:nvPr/>
        </p:nvCxnSpPr>
        <p:spPr bwMode="auto">
          <a:xfrm rot="16200000">
            <a:off x="7467600" y="1981200"/>
            <a:ext cx="533400" cy="9906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56742" name="AutoShape 1062"/>
          <p:cNvSpPr>
            <a:spLocks noChangeArrowheads="1"/>
          </p:cNvSpPr>
          <p:nvPr/>
        </p:nvSpPr>
        <p:spPr bwMode="auto">
          <a:xfrm>
            <a:off x="3629025" y="1371600"/>
            <a:ext cx="2314575" cy="449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50000"/>
              </a:spcBef>
            </a:pPr>
            <a:r>
              <a:rPr lang="zh-TW" altLang="en-US" sz="1800" u="none">
                <a:solidFill>
                  <a:schemeClr val="accent2"/>
                </a:solidFill>
                <a:latin typeface="Times New Roman" pitchFamily="18" charset="0"/>
                <a:ea typeface="新細明體" pitchFamily="18" charset="-120"/>
              </a:rPr>
              <a:t>　</a:t>
            </a:r>
            <a:r>
              <a:rPr lang="zh-TW" altLang="en-US" sz="1800" u="none">
                <a:latin typeface="Times New Roman" pitchFamily="18" charset="0"/>
                <a:ea typeface="新細明體" pitchFamily="18" charset="-120"/>
              </a:rPr>
              <a:t>　　</a:t>
            </a:r>
            <a:r>
              <a:rPr lang="zh-TW" altLang="en-US" sz="2000">
                <a:latin typeface="Times New Roman" pitchFamily="18" charset="0"/>
                <a:ea typeface="新細明體" pitchFamily="18" charset="-120"/>
              </a:rPr>
              <a:t>來  源</a:t>
            </a:r>
            <a:endParaRPr lang="zh-TW" altLang="en-US" sz="1400">
              <a:latin typeface="Times New Roman" pitchFamily="18" charset="0"/>
              <a:ea typeface="新細明體" pitchFamily="18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1600" u="none">
                <a:solidFill>
                  <a:schemeClr val="accent2"/>
                </a:solidFill>
                <a:latin typeface="Times New Roman" pitchFamily="18" charset="0"/>
                <a:ea typeface="新細明體" pitchFamily="18" charset="-120"/>
              </a:rPr>
              <a:t>意外的事件</a:t>
            </a:r>
            <a:r>
              <a:rPr lang="en-US" altLang="zh-TW" sz="1600" u="none">
                <a:solidFill>
                  <a:schemeClr val="accent2"/>
                </a:solidFill>
                <a:latin typeface="Times New Roman" pitchFamily="18" charset="0"/>
                <a:ea typeface="新細明體" pitchFamily="18" charset="-120"/>
              </a:rPr>
              <a:t>:</a:t>
            </a:r>
          </a:p>
          <a:p>
            <a:pPr marL="342900" indent="-342900">
              <a:spcBef>
                <a:spcPct val="50000"/>
              </a:spcBef>
            </a:pPr>
            <a:r>
              <a:rPr lang="zh-TW" altLang="en-US" sz="1600" u="none">
                <a:solidFill>
                  <a:schemeClr val="accent2"/>
                </a:solidFill>
                <a:latin typeface="Times New Roman" pitchFamily="18" charset="0"/>
                <a:ea typeface="新細明體" pitchFamily="18" charset="-120"/>
              </a:rPr>
              <a:t>　　成功／失敗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1600" u="none">
                <a:solidFill>
                  <a:schemeClr val="accent2"/>
                </a:solidFill>
                <a:latin typeface="Times New Roman" pitchFamily="18" charset="0"/>
                <a:ea typeface="新細明體" pitchFamily="18" charset="-120"/>
              </a:rPr>
              <a:t>不一致的現像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1600" u="none">
                <a:solidFill>
                  <a:schemeClr val="accent2"/>
                </a:solidFill>
                <a:latin typeface="Times New Roman" pitchFamily="18" charset="0"/>
                <a:ea typeface="新細明體" pitchFamily="18" charset="-120"/>
              </a:rPr>
              <a:t>流程中的不合理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1600" u="none">
                <a:solidFill>
                  <a:schemeClr val="accent2"/>
                </a:solidFill>
                <a:latin typeface="Times New Roman" pitchFamily="18" charset="0"/>
                <a:ea typeface="新細明體" pitchFamily="18" charset="-120"/>
              </a:rPr>
              <a:t>產業和市場的變遷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1600" u="none">
                <a:solidFill>
                  <a:schemeClr val="accent2"/>
                </a:solidFill>
                <a:latin typeface="Times New Roman" pitchFamily="18" charset="0"/>
                <a:ea typeface="新細明體" pitchFamily="18" charset="-120"/>
              </a:rPr>
              <a:t>法令政策的改變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1600" u="none">
                <a:solidFill>
                  <a:schemeClr val="accent2"/>
                </a:solidFill>
                <a:latin typeface="Times New Roman" pitchFamily="18" charset="0"/>
                <a:ea typeface="新細明體" pitchFamily="18" charset="-120"/>
              </a:rPr>
              <a:t>概念的變化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1600" u="none">
                <a:solidFill>
                  <a:schemeClr val="accent2"/>
                </a:solidFill>
                <a:latin typeface="Times New Roman" pitchFamily="18" charset="0"/>
                <a:ea typeface="新細明體" pitchFamily="18" charset="-120"/>
              </a:rPr>
              <a:t>新知識、新技術</a:t>
            </a:r>
            <a:r>
              <a:rPr lang="en-US" altLang="zh-TW" sz="1600" u="none">
                <a:solidFill>
                  <a:schemeClr val="accent2"/>
                </a:solidFill>
                <a:latin typeface="Times New Roman" pitchFamily="18" charset="0"/>
                <a:ea typeface="新細明體" pitchFamily="18" charset="-120"/>
              </a:rPr>
              <a:t>…</a:t>
            </a:r>
          </a:p>
          <a:p>
            <a:pPr marL="342900" indent="-342900">
              <a:spcBef>
                <a:spcPct val="50000"/>
              </a:spcBef>
            </a:pPr>
            <a:r>
              <a:rPr lang="zh-TW" altLang="en-US" sz="1600" u="none">
                <a:solidFill>
                  <a:schemeClr val="accent2"/>
                </a:solidFill>
                <a:latin typeface="Times New Roman" pitchFamily="18" charset="0"/>
                <a:ea typeface="新細明體" pitchFamily="18" charset="-120"/>
              </a:rPr>
              <a:t>　  等的應用</a:t>
            </a:r>
          </a:p>
          <a:p>
            <a:pPr marL="342900" indent="-342900"/>
            <a:endParaRPr lang="en-US" altLang="zh-TW" sz="1600" u="none">
              <a:solidFill>
                <a:schemeClr val="accent2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AutoShape 2"/>
          <p:cNvSpPr>
            <a:spLocks noChangeArrowheads="1"/>
          </p:cNvSpPr>
          <p:nvPr/>
        </p:nvSpPr>
        <p:spPr bwMode="auto">
          <a:xfrm>
            <a:off x="3892550" y="4586288"/>
            <a:ext cx="1008063" cy="1081087"/>
          </a:xfrm>
          <a:prstGeom prst="diamond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zh-TW" altLang="en-US" sz="1400">
                <a:solidFill>
                  <a:schemeClr val="accent2"/>
                </a:solidFill>
                <a:ea typeface="新細明體" pitchFamily="18" charset="-120"/>
              </a:rPr>
              <a:t>突破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zh-TW" altLang="en-US" sz="1000" b="0" u="none">
                <a:ea typeface="新細明體" pitchFamily="18" charset="-120"/>
              </a:rPr>
              <a:t>新科技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zh-TW" altLang="en-US" sz="1000" b="0" u="none">
                <a:ea typeface="新細明體" pitchFamily="18" charset="-120"/>
              </a:rPr>
              <a:t>新知識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zh-TW" altLang="en-US" sz="1000" b="0" u="none">
                <a:ea typeface="新細明體" pitchFamily="18" charset="-120"/>
              </a:rPr>
              <a:t>新發明</a:t>
            </a:r>
          </a:p>
        </p:txBody>
      </p:sp>
      <p:sp>
        <p:nvSpPr>
          <p:cNvPr id="457731" name="AutoShape 3"/>
          <p:cNvSpPr>
            <a:spLocks noChangeArrowheads="1"/>
          </p:cNvSpPr>
          <p:nvPr/>
        </p:nvSpPr>
        <p:spPr bwMode="auto">
          <a:xfrm>
            <a:off x="3892550" y="3367088"/>
            <a:ext cx="1008063" cy="1155700"/>
          </a:xfrm>
          <a:prstGeom prst="diamond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zh-TW" altLang="en-US" sz="1400">
                <a:solidFill>
                  <a:schemeClr val="accent2"/>
                </a:solidFill>
                <a:ea typeface="新細明體" pitchFamily="18" charset="-120"/>
              </a:rPr>
              <a:t>增能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zh-TW" altLang="en-US" sz="1200" b="0" u="none">
                <a:ea typeface="新細明體" pitchFamily="18" charset="-120"/>
              </a:rPr>
              <a:t>性能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zh-TW" altLang="en-US" sz="1200" b="0" u="none">
                <a:ea typeface="新細明體" pitchFamily="18" charset="-120"/>
              </a:rPr>
              <a:t>功能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zh-TW" altLang="en-US" sz="1200" b="0" u="none">
                <a:ea typeface="新細明體" pitchFamily="18" charset="-120"/>
              </a:rPr>
              <a:t>用途</a:t>
            </a:r>
            <a:endParaRPr lang="zh-TW" altLang="en-US" sz="1800" b="0" u="none">
              <a:ea typeface="新細明體" pitchFamily="18" charset="-120"/>
            </a:endParaRPr>
          </a:p>
        </p:txBody>
      </p:sp>
      <p:sp>
        <p:nvSpPr>
          <p:cNvPr id="457732" name="AutoShape 4"/>
          <p:cNvSpPr>
            <a:spLocks noChangeArrowheads="1"/>
          </p:cNvSpPr>
          <p:nvPr/>
        </p:nvSpPr>
        <p:spPr bwMode="auto">
          <a:xfrm>
            <a:off x="3892550" y="2209800"/>
            <a:ext cx="1008063" cy="1081088"/>
          </a:xfrm>
          <a:prstGeom prst="diamond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7733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192088"/>
            <a:ext cx="7924800" cy="569912"/>
          </a:xfrm>
        </p:spPr>
        <p:txBody>
          <a:bodyPr/>
          <a:lstStyle/>
          <a:p>
            <a:r>
              <a:rPr lang="zh-TW" altLang="en-US" sz="3600">
                <a:latin typeface="標楷體" pitchFamily="65" charset="-120"/>
              </a:rPr>
              <a:t>工程創新模式</a:t>
            </a:r>
            <a:r>
              <a:rPr lang="en-US" altLang="zh-TW" sz="3600">
                <a:latin typeface="標楷體" pitchFamily="65" charset="-120"/>
              </a:rPr>
              <a:t>(</a:t>
            </a:r>
            <a:r>
              <a:rPr lang="zh-TW" altLang="en-US" sz="3600">
                <a:latin typeface="標楷體" pitchFamily="65" charset="-120"/>
              </a:rPr>
              <a:t>活動</a:t>
            </a:r>
            <a:r>
              <a:rPr lang="en-US" altLang="zh-TW" sz="3600">
                <a:latin typeface="標楷體" pitchFamily="65" charset="-120"/>
              </a:rPr>
              <a:t>)</a:t>
            </a:r>
          </a:p>
        </p:txBody>
      </p:sp>
      <p:sp>
        <p:nvSpPr>
          <p:cNvPr id="457734" name="AutoShape 6"/>
          <p:cNvSpPr>
            <a:spLocks noChangeArrowheads="1"/>
          </p:cNvSpPr>
          <p:nvPr/>
        </p:nvSpPr>
        <p:spPr bwMode="auto">
          <a:xfrm>
            <a:off x="1952625" y="1371600"/>
            <a:ext cx="1293813" cy="4318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1800" b="0" u="none">
                <a:ea typeface="新細明體" pitchFamily="18" charset="-120"/>
              </a:rPr>
              <a:t>拋棄</a:t>
            </a:r>
          </a:p>
        </p:txBody>
      </p:sp>
      <p:sp>
        <p:nvSpPr>
          <p:cNvPr id="457735" name="Text Box 7"/>
          <p:cNvSpPr txBox="1">
            <a:spLocks noChangeArrowheads="1"/>
          </p:cNvSpPr>
          <p:nvPr/>
        </p:nvSpPr>
        <p:spPr bwMode="auto">
          <a:xfrm>
            <a:off x="3243263" y="3505200"/>
            <a:ext cx="325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b="0" u="none">
                <a:ea typeface="新細明體" pitchFamily="18" charset="-120"/>
              </a:rPr>
              <a:t>N</a:t>
            </a:r>
          </a:p>
        </p:txBody>
      </p:sp>
      <p:sp>
        <p:nvSpPr>
          <p:cNvPr id="457736" name="Text Box 8"/>
          <p:cNvSpPr txBox="1">
            <a:spLocks noChangeArrowheads="1"/>
          </p:cNvSpPr>
          <p:nvPr/>
        </p:nvSpPr>
        <p:spPr bwMode="auto">
          <a:xfrm>
            <a:off x="2243138" y="1970088"/>
            <a:ext cx="393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0" u="none">
                <a:ea typeface="新細明體" pitchFamily="18" charset="-120"/>
              </a:rPr>
              <a:t>Y</a:t>
            </a:r>
          </a:p>
        </p:txBody>
      </p:sp>
      <p:sp>
        <p:nvSpPr>
          <p:cNvPr id="457737" name="Text Box 9"/>
          <p:cNvSpPr txBox="1">
            <a:spLocks noChangeArrowheads="1"/>
          </p:cNvSpPr>
          <p:nvPr/>
        </p:nvSpPr>
        <p:spPr bwMode="auto">
          <a:xfrm>
            <a:off x="7308850" y="6538913"/>
            <a:ext cx="183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TW" altLang="en-US" sz="1000" b="0" u="none">
                <a:ea typeface="新細明體" pitchFamily="18" charset="-120"/>
              </a:rPr>
              <a:t>～北科大 王廷興教授～</a:t>
            </a:r>
          </a:p>
        </p:txBody>
      </p:sp>
      <p:sp>
        <p:nvSpPr>
          <p:cNvPr id="457738" name="Line 10"/>
          <p:cNvSpPr>
            <a:spLocks noChangeShapeType="1"/>
          </p:cNvSpPr>
          <p:nvPr/>
        </p:nvSpPr>
        <p:spPr bwMode="auto">
          <a:xfrm>
            <a:off x="3171825" y="35052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cxnSp>
        <p:nvCxnSpPr>
          <p:cNvPr id="457739" name="AutoShape 11"/>
          <p:cNvCxnSpPr>
            <a:cxnSpLocks noChangeShapeType="1"/>
            <a:stCxn id="457732" idx="1"/>
            <a:endCxn id="457731" idx="1"/>
          </p:cNvCxnSpPr>
          <p:nvPr/>
        </p:nvCxnSpPr>
        <p:spPr bwMode="auto">
          <a:xfrm rot="10800000" flipH="1" flipV="1">
            <a:off x="3892550" y="2751138"/>
            <a:ext cx="1588" cy="11938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457740" name="AutoShape 12"/>
          <p:cNvCxnSpPr>
            <a:cxnSpLocks noChangeShapeType="1"/>
            <a:stCxn id="457731" idx="1"/>
            <a:endCxn id="457730" idx="1"/>
          </p:cNvCxnSpPr>
          <p:nvPr/>
        </p:nvCxnSpPr>
        <p:spPr bwMode="auto">
          <a:xfrm rot="10800000" flipH="1" flipV="1">
            <a:off x="3892550" y="3944938"/>
            <a:ext cx="1588" cy="1182687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457741" name="AutoShape 13"/>
          <p:cNvCxnSpPr>
            <a:cxnSpLocks noChangeShapeType="1"/>
            <a:stCxn id="457765" idx="0"/>
            <a:endCxn id="457734" idx="2"/>
          </p:cNvCxnSpPr>
          <p:nvPr/>
        </p:nvCxnSpPr>
        <p:spPr bwMode="auto">
          <a:xfrm flipV="1">
            <a:off x="2598738" y="1803400"/>
            <a:ext cx="1587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57742" name="AutoShape 14"/>
          <p:cNvSpPr>
            <a:spLocks noChangeArrowheads="1"/>
          </p:cNvSpPr>
          <p:nvPr/>
        </p:nvSpPr>
        <p:spPr bwMode="auto">
          <a:xfrm>
            <a:off x="360363" y="2089150"/>
            <a:ext cx="1439862" cy="2374900"/>
          </a:xfrm>
          <a:prstGeom prst="verticalScroll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457743" name="Line 15"/>
          <p:cNvSpPr>
            <a:spLocks noChangeShapeType="1"/>
          </p:cNvSpPr>
          <p:nvPr/>
        </p:nvSpPr>
        <p:spPr bwMode="auto">
          <a:xfrm>
            <a:off x="1600200" y="3490913"/>
            <a:ext cx="428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7744" name="Line 16"/>
          <p:cNvSpPr>
            <a:spLocks noChangeShapeType="1"/>
          </p:cNvSpPr>
          <p:nvPr/>
        </p:nvSpPr>
        <p:spPr bwMode="auto">
          <a:xfrm>
            <a:off x="152400" y="3490913"/>
            <a:ext cx="428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7745" name="AutoShape 17"/>
          <p:cNvSpPr>
            <a:spLocks noChangeArrowheads="1"/>
          </p:cNvSpPr>
          <p:nvPr/>
        </p:nvSpPr>
        <p:spPr bwMode="auto">
          <a:xfrm>
            <a:off x="3889375" y="838200"/>
            <a:ext cx="1008063" cy="1282700"/>
          </a:xfrm>
          <a:prstGeom prst="diamond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zh-TW" altLang="en-US" sz="1400">
                <a:solidFill>
                  <a:schemeClr val="accent2"/>
                </a:solidFill>
                <a:ea typeface="新細明體" pitchFamily="18" charset="-120"/>
              </a:rPr>
              <a:t>取代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zh-TW" altLang="en-US" sz="800" b="0" u="none">
                <a:ea typeface="新細明體" pitchFamily="18" charset="-120"/>
              </a:rPr>
              <a:t>新設備、新材料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zh-TW" altLang="en-US" sz="800" b="0" u="none">
                <a:ea typeface="新細明體" pitchFamily="18" charset="-120"/>
              </a:rPr>
              <a:t>新工法、新技術</a:t>
            </a:r>
          </a:p>
          <a:p>
            <a:pPr algn="ctr">
              <a:spcBef>
                <a:spcPct val="50000"/>
              </a:spcBef>
            </a:pPr>
            <a:r>
              <a:rPr lang="en-US" altLang="zh-TW" sz="800" b="0" u="none">
                <a:ea typeface="新細明體" pitchFamily="18" charset="-120"/>
              </a:rPr>
              <a:t>…</a:t>
            </a:r>
            <a:r>
              <a:rPr lang="zh-TW" altLang="en-US" sz="800" b="0" u="none">
                <a:ea typeface="新細明體" pitchFamily="18" charset="-120"/>
              </a:rPr>
              <a:t>等</a:t>
            </a:r>
          </a:p>
        </p:txBody>
      </p:sp>
      <p:sp>
        <p:nvSpPr>
          <p:cNvPr id="457746" name="AutoShape 18"/>
          <p:cNvSpPr>
            <a:spLocks noChangeArrowheads="1"/>
          </p:cNvSpPr>
          <p:nvPr/>
        </p:nvSpPr>
        <p:spPr bwMode="auto">
          <a:xfrm>
            <a:off x="3892550" y="2209800"/>
            <a:ext cx="1008063" cy="1081088"/>
          </a:xfrm>
          <a:prstGeom prst="diamond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sy="50000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zh-TW" altLang="en-US" sz="1400">
                <a:solidFill>
                  <a:schemeClr val="accent2"/>
                </a:solidFill>
                <a:ea typeface="新細明體" pitchFamily="18" charset="-120"/>
              </a:rPr>
              <a:t>改善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zh-TW" altLang="en-US" sz="1200" b="0" u="none">
                <a:ea typeface="新細明體" pitchFamily="18" charset="-120"/>
              </a:rPr>
              <a:t>矯正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zh-TW" altLang="en-US" sz="1200" b="0" u="none">
                <a:ea typeface="新細明體" pitchFamily="18" charset="-120"/>
              </a:rPr>
              <a:t>ＰＤＣＡ</a:t>
            </a:r>
            <a:endParaRPr lang="zh-TW" altLang="en-US" sz="2000" b="0" u="none">
              <a:ea typeface="新細明體" pitchFamily="18" charset="-120"/>
            </a:endParaRPr>
          </a:p>
        </p:txBody>
      </p:sp>
      <p:cxnSp>
        <p:nvCxnSpPr>
          <p:cNvPr id="457747" name="AutoShape 19"/>
          <p:cNvCxnSpPr>
            <a:cxnSpLocks noChangeShapeType="1"/>
            <a:stCxn id="457745" idx="1"/>
            <a:endCxn id="457746" idx="1"/>
          </p:cNvCxnSpPr>
          <p:nvPr/>
        </p:nvCxnSpPr>
        <p:spPr bwMode="auto">
          <a:xfrm rot="10800000" flipH="1" flipV="1">
            <a:off x="3889375" y="1479550"/>
            <a:ext cx="3175" cy="1271588"/>
          </a:xfrm>
          <a:prstGeom prst="bentConnector3">
            <a:avLst>
              <a:gd name="adj1" fmla="val -720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457748" name="AutoShape 20"/>
          <p:cNvSpPr>
            <a:spLocks noChangeArrowheads="1"/>
          </p:cNvSpPr>
          <p:nvPr/>
        </p:nvSpPr>
        <p:spPr bwMode="auto">
          <a:xfrm>
            <a:off x="5457825" y="2351088"/>
            <a:ext cx="990600" cy="2286000"/>
          </a:xfrm>
          <a:prstGeom prst="diamond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7749" name="AutoShape 21"/>
          <p:cNvSpPr>
            <a:spLocks noChangeArrowheads="1"/>
          </p:cNvSpPr>
          <p:nvPr/>
        </p:nvSpPr>
        <p:spPr bwMode="auto">
          <a:xfrm>
            <a:off x="5305425" y="5207000"/>
            <a:ext cx="1293813" cy="4318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1800" b="0" u="none">
                <a:ea typeface="新細明體" pitchFamily="18" charset="-120"/>
              </a:rPr>
              <a:t>存檔／心得</a:t>
            </a:r>
          </a:p>
        </p:txBody>
      </p:sp>
      <p:sp>
        <p:nvSpPr>
          <p:cNvPr id="457750" name="Text Box 22"/>
          <p:cNvSpPr txBox="1">
            <a:spLocks noChangeArrowheads="1"/>
          </p:cNvSpPr>
          <p:nvPr/>
        </p:nvSpPr>
        <p:spPr bwMode="auto">
          <a:xfrm>
            <a:off x="5978525" y="4768850"/>
            <a:ext cx="393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0" u="none">
                <a:ea typeface="新細明體" pitchFamily="18" charset="-120"/>
              </a:rPr>
              <a:t>N</a:t>
            </a:r>
          </a:p>
        </p:txBody>
      </p:sp>
      <p:sp>
        <p:nvSpPr>
          <p:cNvPr id="457751" name="Line 23"/>
          <p:cNvSpPr>
            <a:spLocks noChangeShapeType="1"/>
          </p:cNvSpPr>
          <p:nvPr/>
        </p:nvSpPr>
        <p:spPr bwMode="auto">
          <a:xfrm>
            <a:off x="7162800" y="346075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7752" name="Text Box 24"/>
          <p:cNvSpPr txBox="1">
            <a:spLocks noChangeArrowheads="1"/>
          </p:cNvSpPr>
          <p:nvPr/>
        </p:nvSpPr>
        <p:spPr bwMode="auto">
          <a:xfrm>
            <a:off x="5534025" y="3014663"/>
            <a:ext cx="8382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u="none">
                <a:solidFill>
                  <a:schemeClr val="accent2"/>
                </a:solidFill>
                <a:ea typeface="新細明體" pitchFamily="18" charset="-120"/>
              </a:rPr>
              <a:t>創新評</a:t>
            </a:r>
            <a:r>
              <a:rPr lang="zh-TW" altLang="en-US" sz="1600">
                <a:solidFill>
                  <a:schemeClr val="accent2"/>
                </a:solidFill>
                <a:ea typeface="新細明體" pitchFamily="18" charset="-120"/>
              </a:rPr>
              <a:t>估機制</a:t>
            </a:r>
          </a:p>
          <a:p>
            <a:pPr algn="ctr">
              <a:spcBef>
                <a:spcPct val="50000"/>
              </a:spcBef>
            </a:pPr>
            <a:r>
              <a:rPr lang="zh-TW" altLang="en-US" sz="1600" b="0" u="none">
                <a:ea typeface="新細明體" pitchFamily="18" charset="-120"/>
              </a:rPr>
              <a:t>價值</a:t>
            </a:r>
            <a:r>
              <a:rPr lang="en-US" altLang="zh-TW" sz="1600" b="0" u="none">
                <a:ea typeface="新細明體" pitchFamily="18" charset="-120"/>
              </a:rPr>
              <a:t>?</a:t>
            </a:r>
          </a:p>
        </p:txBody>
      </p:sp>
      <p:cxnSp>
        <p:nvCxnSpPr>
          <p:cNvPr id="457753" name="AutoShape 25"/>
          <p:cNvCxnSpPr>
            <a:cxnSpLocks noChangeShapeType="1"/>
            <a:stCxn id="457748" idx="2"/>
            <a:endCxn id="457749" idx="0"/>
          </p:cNvCxnSpPr>
          <p:nvPr/>
        </p:nvCxnSpPr>
        <p:spPr bwMode="auto">
          <a:xfrm>
            <a:off x="5953125" y="4637088"/>
            <a:ext cx="0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57754" name="Line 26"/>
          <p:cNvSpPr>
            <a:spLocks noChangeShapeType="1"/>
          </p:cNvSpPr>
          <p:nvPr/>
        </p:nvSpPr>
        <p:spPr bwMode="auto">
          <a:xfrm>
            <a:off x="5181600" y="3505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7755" name="AutoShape 27"/>
          <p:cNvSpPr>
            <a:spLocks noChangeArrowheads="1"/>
          </p:cNvSpPr>
          <p:nvPr/>
        </p:nvSpPr>
        <p:spPr bwMode="auto">
          <a:xfrm>
            <a:off x="7696200" y="1981200"/>
            <a:ext cx="1143000" cy="2895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zh-TW" altLang="en-US" sz="1600">
                <a:solidFill>
                  <a:schemeClr val="accent2"/>
                </a:solidFill>
                <a:ea typeface="新細明體" pitchFamily="18" charset="-120"/>
              </a:rPr>
              <a:t>效益</a:t>
            </a:r>
          </a:p>
          <a:p>
            <a:pPr algn="ctr">
              <a:spcBef>
                <a:spcPct val="50000"/>
              </a:spcBef>
            </a:pPr>
            <a:r>
              <a:rPr lang="zh-TW" altLang="en-US" sz="1600" b="0" u="none">
                <a:ea typeface="新細明體" pitchFamily="18" charset="-120"/>
              </a:rPr>
              <a:t>工期</a:t>
            </a:r>
          </a:p>
          <a:p>
            <a:pPr algn="ctr">
              <a:spcBef>
                <a:spcPct val="50000"/>
              </a:spcBef>
            </a:pPr>
            <a:r>
              <a:rPr lang="zh-TW" altLang="en-US" sz="1600" b="0" u="none">
                <a:ea typeface="新細明體" pitchFamily="18" charset="-120"/>
              </a:rPr>
              <a:t>成本</a:t>
            </a:r>
          </a:p>
          <a:p>
            <a:pPr algn="ctr">
              <a:spcBef>
                <a:spcPct val="50000"/>
              </a:spcBef>
            </a:pPr>
            <a:r>
              <a:rPr lang="zh-TW" altLang="en-US" sz="1600" b="0" u="none">
                <a:ea typeface="新細明體" pitchFamily="18" charset="-120"/>
              </a:rPr>
              <a:t>品質</a:t>
            </a:r>
          </a:p>
          <a:p>
            <a:pPr algn="ctr">
              <a:spcBef>
                <a:spcPct val="50000"/>
              </a:spcBef>
            </a:pPr>
            <a:r>
              <a:rPr lang="zh-TW" altLang="en-US" sz="1600" b="0" u="none">
                <a:ea typeface="新細明體" pitchFamily="18" charset="-120"/>
              </a:rPr>
              <a:t>營運</a:t>
            </a:r>
          </a:p>
          <a:p>
            <a:pPr algn="ctr">
              <a:spcBef>
                <a:spcPct val="50000"/>
              </a:spcBef>
            </a:pPr>
            <a:r>
              <a:rPr lang="zh-TW" altLang="en-US" sz="1600" b="0" u="none">
                <a:ea typeface="新細明體" pitchFamily="18" charset="-120"/>
              </a:rPr>
              <a:t>節能</a:t>
            </a:r>
          </a:p>
          <a:p>
            <a:pPr algn="ctr">
              <a:spcBef>
                <a:spcPct val="50000"/>
              </a:spcBef>
            </a:pPr>
            <a:r>
              <a:rPr lang="zh-TW" altLang="en-US" sz="1600" b="0" u="none">
                <a:ea typeface="新細明體" pitchFamily="18" charset="-120"/>
              </a:rPr>
              <a:t>安全</a:t>
            </a:r>
          </a:p>
          <a:p>
            <a:pPr algn="ctr">
              <a:spcBef>
                <a:spcPct val="50000"/>
              </a:spcBef>
            </a:pPr>
            <a:endParaRPr lang="en-US" altLang="zh-TW" sz="1600" b="0" u="none">
              <a:ea typeface="新細明體" pitchFamily="18" charset="-120"/>
            </a:endParaRPr>
          </a:p>
        </p:txBody>
      </p:sp>
      <p:cxnSp>
        <p:nvCxnSpPr>
          <p:cNvPr id="457756" name="AutoShape 28"/>
          <p:cNvCxnSpPr>
            <a:cxnSpLocks noChangeShapeType="1"/>
            <a:stCxn id="457745" idx="3"/>
            <a:endCxn id="457746" idx="3"/>
          </p:cNvCxnSpPr>
          <p:nvPr/>
        </p:nvCxnSpPr>
        <p:spPr bwMode="auto">
          <a:xfrm>
            <a:off x="4897438" y="1479550"/>
            <a:ext cx="3175" cy="1271588"/>
          </a:xfrm>
          <a:prstGeom prst="bentConnector3">
            <a:avLst>
              <a:gd name="adj1" fmla="val 73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457757" name="AutoShape 29"/>
          <p:cNvCxnSpPr>
            <a:cxnSpLocks noChangeShapeType="1"/>
            <a:stCxn id="457746" idx="3"/>
            <a:endCxn id="457731" idx="3"/>
          </p:cNvCxnSpPr>
          <p:nvPr/>
        </p:nvCxnSpPr>
        <p:spPr bwMode="auto">
          <a:xfrm>
            <a:off x="4900613" y="2751138"/>
            <a:ext cx="1587" cy="1193800"/>
          </a:xfrm>
          <a:prstGeom prst="bent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457758" name="AutoShape 30"/>
          <p:cNvCxnSpPr>
            <a:cxnSpLocks noChangeShapeType="1"/>
            <a:stCxn id="457731" idx="3"/>
            <a:endCxn id="457730" idx="3"/>
          </p:cNvCxnSpPr>
          <p:nvPr/>
        </p:nvCxnSpPr>
        <p:spPr bwMode="auto">
          <a:xfrm>
            <a:off x="4900613" y="3944938"/>
            <a:ext cx="1587" cy="1182687"/>
          </a:xfrm>
          <a:prstGeom prst="bent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457759" name="Line 31"/>
          <p:cNvSpPr>
            <a:spLocks noChangeShapeType="1"/>
          </p:cNvSpPr>
          <p:nvPr/>
        </p:nvSpPr>
        <p:spPr bwMode="auto">
          <a:xfrm flipH="1">
            <a:off x="228600" y="58674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7760" name="Line 32"/>
          <p:cNvSpPr>
            <a:spLocks noChangeShapeType="1"/>
          </p:cNvSpPr>
          <p:nvPr/>
        </p:nvSpPr>
        <p:spPr bwMode="auto">
          <a:xfrm>
            <a:off x="5257800" y="5867400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7761" name="Text Box 33"/>
          <p:cNvSpPr txBox="1">
            <a:spLocks noChangeArrowheads="1"/>
          </p:cNvSpPr>
          <p:nvPr/>
        </p:nvSpPr>
        <p:spPr bwMode="auto">
          <a:xfrm>
            <a:off x="3733800" y="57150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u="none">
                <a:solidFill>
                  <a:srgbClr val="FF0000"/>
                </a:solidFill>
                <a:ea typeface="新細明體" pitchFamily="18" charset="-120"/>
              </a:rPr>
              <a:t>創新方案</a:t>
            </a:r>
          </a:p>
        </p:txBody>
      </p:sp>
      <p:sp>
        <p:nvSpPr>
          <p:cNvPr id="457762" name="AutoShape 34"/>
          <p:cNvSpPr>
            <a:spLocks noChangeArrowheads="1"/>
          </p:cNvSpPr>
          <p:nvPr/>
        </p:nvSpPr>
        <p:spPr bwMode="auto">
          <a:xfrm>
            <a:off x="304800" y="6248400"/>
            <a:ext cx="8458200" cy="304800"/>
          </a:xfrm>
          <a:prstGeom prst="leftRightArrow">
            <a:avLst>
              <a:gd name="adj1" fmla="val 50000"/>
              <a:gd name="adj2" fmla="val 13425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7763" name="Text Box 35"/>
          <p:cNvSpPr txBox="1">
            <a:spLocks noChangeArrowheads="1"/>
          </p:cNvSpPr>
          <p:nvPr/>
        </p:nvSpPr>
        <p:spPr bwMode="auto">
          <a:xfrm>
            <a:off x="3048000" y="60960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u="none">
                <a:ea typeface="新細明體" pitchFamily="18" charset="-120"/>
              </a:rPr>
              <a:t>創新思維</a:t>
            </a:r>
            <a:r>
              <a:rPr lang="en-US" altLang="zh-TW" sz="2000" u="none">
                <a:ea typeface="新細明體" pitchFamily="18" charset="-120"/>
              </a:rPr>
              <a:t>/</a:t>
            </a:r>
            <a:r>
              <a:rPr lang="zh-TW" altLang="en-US" sz="2000" u="none">
                <a:ea typeface="新細明體" pitchFamily="18" charset="-120"/>
              </a:rPr>
              <a:t>知識管理</a:t>
            </a:r>
          </a:p>
        </p:txBody>
      </p:sp>
      <p:sp>
        <p:nvSpPr>
          <p:cNvPr id="457764" name="Text Box 36"/>
          <p:cNvSpPr txBox="1">
            <a:spLocks noChangeArrowheads="1"/>
          </p:cNvSpPr>
          <p:nvPr/>
        </p:nvSpPr>
        <p:spPr bwMode="auto">
          <a:xfrm>
            <a:off x="504825" y="2514600"/>
            <a:ext cx="10668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b="0" u="none">
                <a:ea typeface="新細明體" pitchFamily="18" charset="-120"/>
              </a:rPr>
              <a:t>拋棄計畫：</a:t>
            </a:r>
          </a:p>
          <a:p>
            <a:pPr>
              <a:spcBef>
                <a:spcPct val="50000"/>
              </a:spcBef>
            </a:pPr>
            <a:r>
              <a:rPr lang="zh-TW" altLang="en-US" sz="1600" b="0" u="none">
                <a:ea typeface="新細明體" pitchFamily="18" charset="-120"/>
              </a:rPr>
              <a:t>既有設備、材料、工法、技術服務</a:t>
            </a:r>
            <a:r>
              <a:rPr lang="en-US" altLang="zh-TW" sz="1600" b="0" u="none">
                <a:ea typeface="新細明體" pitchFamily="18" charset="-120"/>
              </a:rPr>
              <a:t>…</a:t>
            </a:r>
            <a:r>
              <a:rPr lang="zh-TW" altLang="en-US" sz="1600" b="0" u="none">
                <a:ea typeface="新細明體" pitchFamily="18" charset="-120"/>
              </a:rPr>
              <a:t>等</a:t>
            </a:r>
          </a:p>
        </p:txBody>
      </p:sp>
      <p:sp>
        <p:nvSpPr>
          <p:cNvPr id="457765" name="AutoShape 37"/>
          <p:cNvSpPr>
            <a:spLocks noChangeArrowheads="1"/>
          </p:cNvSpPr>
          <p:nvPr/>
        </p:nvSpPr>
        <p:spPr bwMode="auto">
          <a:xfrm>
            <a:off x="2027238" y="2362200"/>
            <a:ext cx="1143000" cy="2247900"/>
          </a:xfrm>
          <a:prstGeom prst="diamond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7766" name="Text Box 38"/>
          <p:cNvSpPr txBox="1">
            <a:spLocks noChangeArrowheads="1"/>
          </p:cNvSpPr>
          <p:nvPr/>
        </p:nvSpPr>
        <p:spPr bwMode="auto">
          <a:xfrm>
            <a:off x="2409825" y="3073400"/>
            <a:ext cx="4889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0" u="none">
                <a:ea typeface="新細明體" pitchFamily="18" charset="-120"/>
              </a:rPr>
              <a:t>拋 棄 ？</a:t>
            </a:r>
          </a:p>
        </p:txBody>
      </p:sp>
      <p:sp>
        <p:nvSpPr>
          <p:cNvPr id="457767" name="Text Box 39"/>
          <p:cNvSpPr txBox="1">
            <a:spLocks noChangeArrowheads="1"/>
          </p:cNvSpPr>
          <p:nvPr/>
        </p:nvSpPr>
        <p:spPr bwMode="auto">
          <a:xfrm>
            <a:off x="8075613" y="4495800"/>
            <a:ext cx="4587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0" u="none">
                <a:ea typeface="新細明體" pitchFamily="18" charset="-120"/>
              </a:rPr>
              <a:t>….</a:t>
            </a:r>
          </a:p>
        </p:txBody>
      </p:sp>
      <p:sp>
        <p:nvSpPr>
          <p:cNvPr id="457768" name="AutoShape 40"/>
          <p:cNvSpPr>
            <a:spLocks noChangeArrowheads="1"/>
          </p:cNvSpPr>
          <p:nvPr/>
        </p:nvSpPr>
        <p:spPr bwMode="auto">
          <a:xfrm>
            <a:off x="1952625" y="4953000"/>
            <a:ext cx="1293813" cy="4318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1800" b="0" u="none">
                <a:ea typeface="新細明體" pitchFamily="18" charset="-120"/>
              </a:rPr>
              <a:t>拋棄</a:t>
            </a:r>
          </a:p>
        </p:txBody>
      </p:sp>
      <p:sp>
        <p:nvSpPr>
          <p:cNvPr id="457769" name="Text Box 41"/>
          <p:cNvSpPr txBox="1">
            <a:spLocks noChangeArrowheads="1"/>
          </p:cNvSpPr>
          <p:nvPr/>
        </p:nvSpPr>
        <p:spPr bwMode="auto">
          <a:xfrm>
            <a:off x="2244725" y="4572000"/>
            <a:ext cx="393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0" u="none">
                <a:ea typeface="新細明體" pitchFamily="18" charset="-120"/>
              </a:rPr>
              <a:t>Y</a:t>
            </a:r>
          </a:p>
        </p:txBody>
      </p:sp>
      <p:cxnSp>
        <p:nvCxnSpPr>
          <p:cNvPr id="457770" name="AutoShape 42"/>
          <p:cNvCxnSpPr>
            <a:cxnSpLocks noChangeShapeType="1"/>
            <a:stCxn id="457765" idx="2"/>
            <a:endCxn id="457768" idx="0"/>
          </p:cNvCxnSpPr>
          <p:nvPr/>
        </p:nvCxnSpPr>
        <p:spPr bwMode="auto">
          <a:xfrm>
            <a:off x="2598738" y="4610100"/>
            <a:ext cx="1587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57771" name="Text Box 43"/>
          <p:cNvSpPr txBox="1">
            <a:spLocks noChangeArrowheads="1"/>
          </p:cNvSpPr>
          <p:nvPr/>
        </p:nvSpPr>
        <p:spPr bwMode="auto">
          <a:xfrm>
            <a:off x="4848225" y="1143000"/>
            <a:ext cx="393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0" u="none">
                <a:ea typeface="新細明體" pitchFamily="18" charset="-120"/>
              </a:rPr>
              <a:t>Y</a:t>
            </a:r>
          </a:p>
        </p:txBody>
      </p:sp>
      <p:sp>
        <p:nvSpPr>
          <p:cNvPr id="457772" name="Text Box 44"/>
          <p:cNvSpPr txBox="1">
            <a:spLocks noChangeArrowheads="1"/>
          </p:cNvSpPr>
          <p:nvPr/>
        </p:nvSpPr>
        <p:spPr bwMode="auto">
          <a:xfrm>
            <a:off x="4848225" y="2438400"/>
            <a:ext cx="393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0" u="none">
                <a:ea typeface="新細明體" pitchFamily="18" charset="-120"/>
              </a:rPr>
              <a:t>Y</a:t>
            </a:r>
          </a:p>
        </p:txBody>
      </p:sp>
      <p:sp>
        <p:nvSpPr>
          <p:cNvPr id="457773" name="Text Box 45"/>
          <p:cNvSpPr txBox="1">
            <a:spLocks noChangeArrowheads="1"/>
          </p:cNvSpPr>
          <p:nvPr/>
        </p:nvSpPr>
        <p:spPr bwMode="auto">
          <a:xfrm>
            <a:off x="4848225" y="3657600"/>
            <a:ext cx="393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0" u="none">
                <a:ea typeface="新細明體" pitchFamily="18" charset="-120"/>
              </a:rPr>
              <a:t>Y</a:t>
            </a:r>
          </a:p>
        </p:txBody>
      </p:sp>
      <p:sp>
        <p:nvSpPr>
          <p:cNvPr id="457774" name="Text Box 46"/>
          <p:cNvSpPr txBox="1">
            <a:spLocks noChangeArrowheads="1"/>
          </p:cNvSpPr>
          <p:nvPr/>
        </p:nvSpPr>
        <p:spPr bwMode="auto">
          <a:xfrm>
            <a:off x="4848225" y="4845050"/>
            <a:ext cx="393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0" u="none">
                <a:ea typeface="新細明體" pitchFamily="18" charset="-120"/>
              </a:rPr>
              <a:t>Y</a:t>
            </a:r>
          </a:p>
        </p:txBody>
      </p:sp>
      <p:sp>
        <p:nvSpPr>
          <p:cNvPr id="457775" name="Line 47"/>
          <p:cNvSpPr>
            <a:spLocks noChangeShapeType="1"/>
          </p:cNvSpPr>
          <p:nvPr/>
        </p:nvSpPr>
        <p:spPr bwMode="auto">
          <a:xfrm flipH="1">
            <a:off x="3705225" y="21336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7776" name="Freeform 48"/>
          <p:cNvSpPr>
            <a:spLocks/>
          </p:cNvSpPr>
          <p:nvPr/>
        </p:nvSpPr>
        <p:spPr bwMode="auto">
          <a:xfrm>
            <a:off x="3248025" y="1600200"/>
            <a:ext cx="381000" cy="533400"/>
          </a:xfrm>
          <a:custGeom>
            <a:avLst/>
            <a:gdLst/>
            <a:ahLst/>
            <a:cxnLst>
              <a:cxn ang="0">
                <a:pos x="240" y="336"/>
              </a:cxn>
              <a:cxn ang="0">
                <a:pos x="96" y="336"/>
              </a:cxn>
              <a:cxn ang="0">
                <a:pos x="96" y="0"/>
              </a:cxn>
              <a:cxn ang="0">
                <a:pos x="0" y="0"/>
              </a:cxn>
            </a:cxnLst>
            <a:rect l="0" t="0" r="r" b="b"/>
            <a:pathLst>
              <a:path w="240" h="336">
                <a:moveTo>
                  <a:pt x="240" y="336"/>
                </a:moveTo>
                <a:lnTo>
                  <a:pt x="96" y="336"/>
                </a:lnTo>
                <a:lnTo>
                  <a:pt x="96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7777" name="Freeform 49"/>
          <p:cNvSpPr>
            <a:spLocks/>
          </p:cNvSpPr>
          <p:nvPr/>
        </p:nvSpPr>
        <p:spPr bwMode="auto">
          <a:xfrm>
            <a:off x="3400425" y="2133600"/>
            <a:ext cx="228600" cy="1143000"/>
          </a:xfrm>
          <a:custGeom>
            <a:avLst/>
            <a:gdLst/>
            <a:ahLst/>
            <a:cxnLst>
              <a:cxn ang="0">
                <a:pos x="144" y="720"/>
              </a:cxn>
              <a:cxn ang="0">
                <a:pos x="0" y="720"/>
              </a:cxn>
              <a:cxn ang="0">
                <a:pos x="0" y="0"/>
              </a:cxn>
            </a:cxnLst>
            <a:rect l="0" t="0" r="r" b="b"/>
            <a:pathLst>
              <a:path w="144" h="720">
                <a:moveTo>
                  <a:pt x="144" y="720"/>
                </a:moveTo>
                <a:lnTo>
                  <a:pt x="0" y="72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7778" name="Line 50"/>
          <p:cNvSpPr>
            <a:spLocks noChangeShapeType="1"/>
          </p:cNvSpPr>
          <p:nvPr/>
        </p:nvSpPr>
        <p:spPr bwMode="auto">
          <a:xfrm flipH="1">
            <a:off x="3705225" y="32766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7779" name="Line 51"/>
          <p:cNvSpPr>
            <a:spLocks noChangeShapeType="1"/>
          </p:cNvSpPr>
          <p:nvPr/>
        </p:nvSpPr>
        <p:spPr bwMode="auto">
          <a:xfrm flipH="1">
            <a:off x="3705225" y="44958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7780" name="Freeform 52"/>
          <p:cNvSpPr>
            <a:spLocks/>
          </p:cNvSpPr>
          <p:nvPr/>
        </p:nvSpPr>
        <p:spPr bwMode="auto">
          <a:xfrm>
            <a:off x="3248025" y="4495800"/>
            <a:ext cx="381000" cy="685800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144" y="0"/>
              </a:cxn>
              <a:cxn ang="0">
                <a:pos x="144" y="432"/>
              </a:cxn>
              <a:cxn ang="0">
                <a:pos x="0" y="432"/>
              </a:cxn>
            </a:cxnLst>
            <a:rect l="0" t="0" r="r" b="b"/>
            <a:pathLst>
              <a:path w="240" h="432">
                <a:moveTo>
                  <a:pt x="240" y="0"/>
                </a:moveTo>
                <a:lnTo>
                  <a:pt x="144" y="0"/>
                </a:lnTo>
                <a:lnTo>
                  <a:pt x="144" y="432"/>
                </a:lnTo>
                <a:lnTo>
                  <a:pt x="0" y="43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7781" name="Freeform 53"/>
          <p:cNvSpPr>
            <a:spLocks/>
          </p:cNvSpPr>
          <p:nvPr/>
        </p:nvSpPr>
        <p:spPr bwMode="auto">
          <a:xfrm>
            <a:off x="3476625" y="5181600"/>
            <a:ext cx="914400" cy="533400"/>
          </a:xfrm>
          <a:custGeom>
            <a:avLst/>
            <a:gdLst/>
            <a:ahLst/>
            <a:cxnLst>
              <a:cxn ang="0">
                <a:pos x="576" y="336"/>
              </a:cxn>
              <a:cxn ang="0">
                <a:pos x="0" y="336"/>
              </a:cxn>
              <a:cxn ang="0">
                <a:pos x="0" y="0"/>
              </a:cxn>
            </a:cxnLst>
            <a:rect l="0" t="0" r="r" b="b"/>
            <a:pathLst>
              <a:path w="576" h="336">
                <a:moveTo>
                  <a:pt x="576" y="336"/>
                </a:moveTo>
                <a:lnTo>
                  <a:pt x="0" y="33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7782" name="Text Box 54"/>
          <p:cNvSpPr txBox="1">
            <a:spLocks noChangeArrowheads="1"/>
          </p:cNvSpPr>
          <p:nvPr/>
        </p:nvSpPr>
        <p:spPr bwMode="auto">
          <a:xfrm>
            <a:off x="3705225" y="1828800"/>
            <a:ext cx="325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b="0" u="none">
                <a:ea typeface="新細明體" pitchFamily="18" charset="-120"/>
              </a:rPr>
              <a:t>N</a:t>
            </a:r>
          </a:p>
        </p:txBody>
      </p:sp>
      <p:sp>
        <p:nvSpPr>
          <p:cNvPr id="457783" name="Text Box 55"/>
          <p:cNvSpPr txBox="1">
            <a:spLocks noChangeArrowheads="1"/>
          </p:cNvSpPr>
          <p:nvPr/>
        </p:nvSpPr>
        <p:spPr bwMode="auto">
          <a:xfrm>
            <a:off x="3705225" y="2895600"/>
            <a:ext cx="325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b="0" u="none">
                <a:ea typeface="新細明體" pitchFamily="18" charset="-120"/>
              </a:rPr>
              <a:t>N</a:t>
            </a:r>
          </a:p>
        </p:txBody>
      </p:sp>
      <p:sp>
        <p:nvSpPr>
          <p:cNvPr id="457784" name="Text Box 56"/>
          <p:cNvSpPr txBox="1">
            <a:spLocks noChangeArrowheads="1"/>
          </p:cNvSpPr>
          <p:nvPr/>
        </p:nvSpPr>
        <p:spPr bwMode="auto">
          <a:xfrm>
            <a:off x="3705225" y="4191000"/>
            <a:ext cx="325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b="0" u="none">
                <a:ea typeface="新細明體" pitchFamily="18" charset="-120"/>
              </a:rPr>
              <a:t>N</a:t>
            </a:r>
          </a:p>
        </p:txBody>
      </p:sp>
      <p:sp>
        <p:nvSpPr>
          <p:cNvPr id="457785" name="Text Box 57"/>
          <p:cNvSpPr txBox="1">
            <a:spLocks noChangeArrowheads="1"/>
          </p:cNvSpPr>
          <p:nvPr/>
        </p:nvSpPr>
        <p:spPr bwMode="auto">
          <a:xfrm>
            <a:off x="3705225" y="5410200"/>
            <a:ext cx="325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b="0" u="none">
                <a:ea typeface="新細明體" pitchFamily="18" charset="-120"/>
              </a:rPr>
              <a:t>N</a:t>
            </a:r>
          </a:p>
        </p:txBody>
      </p:sp>
      <p:sp>
        <p:nvSpPr>
          <p:cNvPr id="457786" name="Rectangle 58"/>
          <p:cNvSpPr>
            <a:spLocks noChangeArrowheads="1"/>
          </p:cNvSpPr>
          <p:nvPr/>
        </p:nvSpPr>
        <p:spPr bwMode="auto">
          <a:xfrm>
            <a:off x="6781800" y="2438400"/>
            <a:ext cx="533400" cy="2133600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1800" u="none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創</a:t>
            </a:r>
          </a:p>
          <a:p>
            <a:pPr algn="ctr"/>
            <a:r>
              <a:rPr lang="zh-TW" altLang="en-US" sz="1800" u="none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新</a:t>
            </a:r>
          </a:p>
          <a:p>
            <a:pPr algn="ctr"/>
            <a:r>
              <a:rPr lang="zh-TW" altLang="en-US" sz="1800" u="none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方</a:t>
            </a:r>
          </a:p>
          <a:p>
            <a:pPr algn="ctr"/>
            <a:r>
              <a:rPr lang="zh-TW" altLang="en-US" sz="1800" u="none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案</a:t>
            </a:r>
          </a:p>
        </p:txBody>
      </p:sp>
      <p:sp>
        <p:nvSpPr>
          <p:cNvPr id="457787" name="Text Box 59"/>
          <p:cNvSpPr txBox="1">
            <a:spLocks noChangeArrowheads="1"/>
          </p:cNvSpPr>
          <p:nvPr/>
        </p:nvSpPr>
        <p:spPr bwMode="auto">
          <a:xfrm>
            <a:off x="6456363" y="3200400"/>
            <a:ext cx="325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b="0" u="none">
                <a:ea typeface="新細明體" pitchFamily="18" charset="-120"/>
              </a:rPr>
              <a:t>Y</a:t>
            </a:r>
          </a:p>
        </p:txBody>
      </p:sp>
      <p:sp>
        <p:nvSpPr>
          <p:cNvPr id="457788" name="Line 60"/>
          <p:cNvSpPr>
            <a:spLocks noChangeShapeType="1"/>
          </p:cNvSpPr>
          <p:nvPr/>
        </p:nvSpPr>
        <p:spPr bwMode="auto">
          <a:xfrm>
            <a:off x="6276975" y="34750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2007/10/19修</a:t>
            </a:r>
          </a:p>
        </p:txBody>
      </p:sp>
      <p:pic>
        <p:nvPicPr>
          <p:cNvPr id="477187" name="Picture 3" descr="照片"/>
          <p:cNvPicPr>
            <a:picLocks noChangeAspect="1" noChangeArrowheads="1"/>
          </p:cNvPicPr>
          <p:nvPr/>
        </p:nvPicPr>
        <p:blipFill>
          <a:blip r:embed="rId2" cstate="print"/>
          <a:srcRect l="4776" t="36430" r="35031" b="2811"/>
          <a:stretch>
            <a:fillRect/>
          </a:stretch>
        </p:blipFill>
        <p:spPr bwMode="auto">
          <a:xfrm>
            <a:off x="755650" y="188913"/>
            <a:ext cx="7920038" cy="6264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2007/10/19修</a:t>
            </a:r>
          </a:p>
        </p:txBody>
      </p:sp>
      <p:pic>
        <p:nvPicPr>
          <p:cNvPr id="317445" name="Picture 5" descr="照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04800"/>
            <a:ext cx="7920038" cy="632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2007/10/19修(2002/12原) </a:t>
            </a:r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14313"/>
            <a:ext cx="7793038" cy="1462087"/>
          </a:xfrm>
        </p:spPr>
        <p:txBody>
          <a:bodyPr/>
          <a:lstStyle/>
          <a:p>
            <a:pPr algn="ctr"/>
            <a:r>
              <a:rPr lang="zh-TW" altLang="en-US" sz="3200">
                <a:latin typeface="標楷體" pitchFamily="65" charset="-120"/>
              </a:rPr>
              <a:t>創新應用</a:t>
            </a:r>
            <a:r>
              <a:rPr lang="en-US" altLang="zh-TW" sz="3200">
                <a:latin typeface="標楷體" pitchFamily="65" charset="-120"/>
              </a:rPr>
              <a:t>(</a:t>
            </a:r>
            <a:r>
              <a:rPr lang="zh-TW" altLang="en-US" sz="3200">
                <a:latin typeface="標楷體" pitchFamily="65" charset="-120"/>
              </a:rPr>
              <a:t>企劃書之撰寫</a:t>
            </a:r>
            <a:r>
              <a:rPr lang="en-US" altLang="zh-TW" sz="3200">
                <a:latin typeface="標楷體" pitchFamily="65" charset="-120"/>
              </a:rPr>
              <a:t>)</a:t>
            </a:r>
            <a:br>
              <a:rPr lang="en-US" altLang="zh-TW" sz="3200">
                <a:latin typeface="標楷體" pitchFamily="65" charset="-120"/>
              </a:rPr>
            </a:br>
            <a:r>
              <a:rPr lang="zh-TW" altLang="en-US" sz="2800">
                <a:latin typeface="標楷體" pitchFamily="65" charset="-120"/>
              </a:rPr>
              <a:t>一、撰寫企劃書（服務建議書）步驟及要點</a:t>
            </a:r>
          </a:p>
        </p:txBody>
      </p:sp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1181100" y="2057400"/>
            <a:ext cx="2019300" cy="317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kumimoji="0" lang="zh-TW" altLang="en-US" sz="1200" b="0" u="none">
                <a:latin typeface="華康中圓體" pitchFamily="49" charset="-120"/>
                <a:ea typeface="華康中圓體" pitchFamily="49" charset="-120"/>
              </a:rPr>
              <a:t>開始</a:t>
            </a:r>
          </a:p>
        </p:txBody>
      </p:sp>
      <p:sp>
        <p:nvSpPr>
          <p:cNvPr id="479236" name="Text Box 4"/>
          <p:cNvSpPr txBox="1">
            <a:spLocks noChangeArrowheads="1"/>
          </p:cNvSpPr>
          <p:nvPr/>
        </p:nvSpPr>
        <p:spPr bwMode="auto">
          <a:xfrm>
            <a:off x="1181100" y="2705100"/>
            <a:ext cx="2019300" cy="555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zh-TW" altLang="en-US" sz="1200" b="0" u="none">
                <a:latin typeface="華康中圓體" pitchFamily="49" charset="-120"/>
                <a:ea typeface="華康中圓體" pitchFamily="49" charset="-120"/>
              </a:rPr>
              <a:t>知識管理工程相關知識含技術及管理（平時作業）</a:t>
            </a:r>
          </a:p>
        </p:txBody>
      </p:sp>
      <p:sp>
        <p:nvSpPr>
          <p:cNvPr id="479237" name="Text Box 5"/>
          <p:cNvSpPr txBox="1">
            <a:spLocks noChangeArrowheads="1"/>
          </p:cNvSpPr>
          <p:nvPr/>
        </p:nvSpPr>
        <p:spPr bwMode="auto">
          <a:xfrm>
            <a:off x="1181100" y="3619500"/>
            <a:ext cx="2019300" cy="555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zh-TW" altLang="en-US" sz="1200" b="0" u="none">
                <a:latin typeface="華康中圓體" pitchFamily="49" charset="-120"/>
                <a:ea typeface="華康中圓體" pitchFamily="49" charset="-120"/>
              </a:rPr>
              <a:t>研讀招標公告依技術及管理分別詳列其基本需求</a:t>
            </a:r>
          </a:p>
        </p:txBody>
      </p:sp>
      <p:sp>
        <p:nvSpPr>
          <p:cNvPr id="479238" name="Text Box 6"/>
          <p:cNvSpPr txBox="1">
            <a:spLocks noChangeArrowheads="1"/>
          </p:cNvSpPr>
          <p:nvPr/>
        </p:nvSpPr>
        <p:spPr bwMode="auto">
          <a:xfrm>
            <a:off x="1181100" y="4562475"/>
            <a:ext cx="2019300" cy="695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zh-TW" altLang="en-US" sz="1200" b="0" u="none">
                <a:latin typeface="華康中圓體" pitchFamily="49" charset="-120"/>
                <a:ea typeface="華康中圓體" pitchFamily="49" charset="-120"/>
              </a:rPr>
              <a:t>深入分析、探討評分項目及權重並與上一步驟之結果整合</a:t>
            </a:r>
          </a:p>
        </p:txBody>
      </p:sp>
      <p:sp>
        <p:nvSpPr>
          <p:cNvPr id="479239" name="Text Box 7"/>
          <p:cNvSpPr txBox="1">
            <a:spLocks noChangeArrowheads="1"/>
          </p:cNvSpPr>
          <p:nvPr/>
        </p:nvSpPr>
        <p:spPr bwMode="auto">
          <a:xfrm>
            <a:off x="1181100" y="5629275"/>
            <a:ext cx="2019300" cy="695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zh-TW" altLang="en-US" sz="1200" b="0" u="none">
                <a:latin typeface="華康中圓體" pitchFamily="49" charset="-120"/>
                <a:ea typeface="華康中圓體" pitchFamily="49" charset="-120"/>
              </a:rPr>
              <a:t>編定章節大綱，將上一步驟之資料歸納入各章節中。</a:t>
            </a:r>
          </a:p>
        </p:txBody>
      </p:sp>
      <p:sp>
        <p:nvSpPr>
          <p:cNvPr id="479240" name="Line 8"/>
          <p:cNvSpPr>
            <a:spLocks noChangeShapeType="1"/>
          </p:cNvSpPr>
          <p:nvPr/>
        </p:nvSpPr>
        <p:spPr bwMode="auto">
          <a:xfrm>
            <a:off x="2170113" y="2362200"/>
            <a:ext cx="1587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79241" name="Line 9"/>
          <p:cNvSpPr>
            <a:spLocks noChangeShapeType="1"/>
          </p:cNvSpPr>
          <p:nvPr/>
        </p:nvSpPr>
        <p:spPr bwMode="auto">
          <a:xfrm>
            <a:off x="2170113" y="3276600"/>
            <a:ext cx="1587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79242" name="Line 10"/>
          <p:cNvSpPr>
            <a:spLocks noChangeShapeType="1"/>
          </p:cNvSpPr>
          <p:nvPr/>
        </p:nvSpPr>
        <p:spPr bwMode="auto">
          <a:xfrm>
            <a:off x="2170113" y="4191000"/>
            <a:ext cx="1587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79243" name="Line 11"/>
          <p:cNvSpPr>
            <a:spLocks noChangeShapeType="1"/>
          </p:cNvSpPr>
          <p:nvPr/>
        </p:nvSpPr>
        <p:spPr bwMode="auto">
          <a:xfrm>
            <a:off x="2170113" y="5257800"/>
            <a:ext cx="1587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79244" name="Text Box 12"/>
          <p:cNvSpPr txBox="1">
            <a:spLocks noChangeArrowheads="1"/>
          </p:cNvSpPr>
          <p:nvPr/>
        </p:nvSpPr>
        <p:spPr bwMode="auto">
          <a:xfrm>
            <a:off x="4152900" y="2286000"/>
            <a:ext cx="19812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zh-TW" altLang="en-US" sz="1200" b="0" u="none">
                <a:latin typeface="華康中圓體" pitchFamily="49" charset="-120"/>
                <a:ea typeface="華康中圓體" pitchFamily="49" charset="-120"/>
              </a:rPr>
              <a:t>充實各章節必要之資料，務求針對評選要點及評委評價模式，明確表達</a:t>
            </a:r>
          </a:p>
        </p:txBody>
      </p:sp>
      <p:sp>
        <p:nvSpPr>
          <p:cNvPr id="479245" name="Text Box 13"/>
          <p:cNvSpPr txBox="1">
            <a:spLocks noChangeArrowheads="1"/>
          </p:cNvSpPr>
          <p:nvPr/>
        </p:nvSpPr>
        <p:spPr bwMode="auto">
          <a:xfrm>
            <a:off x="4152900" y="4000500"/>
            <a:ext cx="1981200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zh-TW" altLang="en-US" sz="1200" b="0" u="none">
                <a:latin typeface="華康中圓體" pitchFamily="49" charset="-120"/>
                <a:ea typeface="華康中圓體" pitchFamily="49" charset="-120"/>
              </a:rPr>
              <a:t>檢討各章節之內容（技術及管理）是否具有創新及產生有價值之效益？</a:t>
            </a:r>
          </a:p>
        </p:txBody>
      </p:sp>
      <p:sp>
        <p:nvSpPr>
          <p:cNvPr id="479246" name="Text Box 14"/>
          <p:cNvSpPr txBox="1">
            <a:spLocks noChangeArrowheads="1"/>
          </p:cNvSpPr>
          <p:nvPr/>
        </p:nvSpPr>
        <p:spPr bwMode="auto">
          <a:xfrm>
            <a:off x="4152900" y="4991100"/>
            <a:ext cx="1981200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zh-TW" altLang="en-US" sz="1200" b="0" u="none">
                <a:latin typeface="華康中圓體" pitchFamily="49" charset="-120"/>
                <a:ea typeface="華康中圓體" pitchFamily="49" charset="-120"/>
              </a:rPr>
              <a:t>文書作業裝訂前再檢視是否合乎之規定。另製作簡報資料</a:t>
            </a:r>
          </a:p>
        </p:txBody>
      </p:sp>
      <p:sp>
        <p:nvSpPr>
          <p:cNvPr id="479247" name="Text Box 15"/>
          <p:cNvSpPr txBox="1">
            <a:spLocks noChangeArrowheads="1"/>
          </p:cNvSpPr>
          <p:nvPr/>
        </p:nvSpPr>
        <p:spPr bwMode="auto">
          <a:xfrm>
            <a:off x="4152900" y="3200400"/>
            <a:ext cx="1981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zh-TW" altLang="en-US" sz="1200" b="0" u="none">
                <a:latin typeface="華康中圓體" pitchFamily="49" charset="-120"/>
                <a:ea typeface="華康中圓體" pitchFamily="49" charset="-120"/>
              </a:rPr>
              <a:t>製作摘要置於服務建議書開啟顯著之位置</a:t>
            </a:r>
          </a:p>
        </p:txBody>
      </p:sp>
      <p:sp>
        <p:nvSpPr>
          <p:cNvPr id="479248" name="Line 16"/>
          <p:cNvSpPr>
            <a:spLocks noChangeShapeType="1"/>
          </p:cNvSpPr>
          <p:nvPr/>
        </p:nvSpPr>
        <p:spPr bwMode="auto">
          <a:xfrm>
            <a:off x="5143500" y="4648200"/>
            <a:ext cx="1588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79249" name="Line 17"/>
          <p:cNvSpPr>
            <a:spLocks noChangeShapeType="1"/>
          </p:cNvSpPr>
          <p:nvPr/>
        </p:nvSpPr>
        <p:spPr bwMode="auto">
          <a:xfrm>
            <a:off x="5143500" y="3657600"/>
            <a:ext cx="1588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79250" name="Text Box 18"/>
          <p:cNvSpPr txBox="1">
            <a:spLocks noChangeArrowheads="1"/>
          </p:cNvSpPr>
          <p:nvPr/>
        </p:nvSpPr>
        <p:spPr bwMode="auto">
          <a:xfrm>
            <a:off x="5143500" y="4648200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TW" sz="1200" b="0" u="none">
                <a:latin typeface="華康中圓體" pitchFamily="49" charset="-120"/>
                <a:ea typeface="華康中圓體" pitchFamily="49" charset="-120"/>
              </a:rPr>
              <a:t>Y</a:t>
            </a:r>
          </a:p>
        </p:txBody>
      </p:sp>
      <p:sp>
        <p:nvSpPr>
          <p:cNvPr id="479251" name="Text Box 19"/>
          <p:cNvSpPr txBox="1">
            <a:spLocks noChangeArrowheads="1"/>
          </p:cNvSpPr>
          <p:nvPr/>
        </p:nvSpPr>
        <p:spPr bwMode="auto">
          <a:xfrm>
            <a:off x="7086600" y="2743200"/>
            <a:ext cx="14859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kumimoji="0" lang="zh-TW" altLang="en-US" sz="1200" b="0" u="none">
                <a:latin typeface="華康中圓體" pitchFamily="49" charset="-120"/>
                <a:ea typeface="華康中圓體" pitchFamily="49" charset="-120"/>
              </a:rPr>
              <a:t>交付影印</a:t>
            </a:r>
          </a:p>
          <a:p>
            <a:pPr algn="ctr" eaLnBrk="0" hangingPunct="0"/>
            <a:r>
              <a:rPr kumimoji="0" lang="zh-TW" altLang="en-US" sz="1200" b="0" u="none">
                <a:latin typeface="華康中圓體" pitchFamily="49" charset="-120"/>
                <a:ea typeface="華康中圓體" pitchFamily="49" charset="-120"/>
              </a:rPr>
              <a:t>及裝訂成冊</a:t>
            </a:r>
          </a:p>
        </p:txBody>
      </p:sp>
      <p:sp>
        <p:nvSpPr>
          <p:cNvPr id="479252" name="Text Box 20"/>
          <p:cNvSpPr txBox="1">
            <a:spLocks noChangeArrowheads="1"/>
          </p:cNvSpPr>
          <p:nvPr/>
        </p:nvSpPr>
        <p:spPr bwMode="auto">
          <a:xfrm>
            <a:off x="7086600" y="3657600"/>
            <a:ext cx="14859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kumimoji="0" lang="zh-TW" altLang="en-US" sz="1200" b="0" u="none">
                <a:latin typeface="華康中圓體" pitchFamily="49" charset="-120"/>
                <a:ea typeface="華康中圓體" pitchFamily="49" charset="-120"/>
              </a:rPr>
              <a:t>如期</a:t>
            </a:r>
          </a:p>
          <a:p>
            <a:pPr algn="ctr" eaLnBrk="0" hangingPunct="0"/>
            <a:r>
              <a:rPr kumimoji="0" lang="zh-TW" altLang="en-US" sz="1200" b="0" u="none">
                <a:latin typeface="華康中圓體" pitchFamily="49" charset="-120"/>
                <a:ea typeface="華康中圓體" pitchFamily="49" charset="-120"/>
              </a:rPr>
              <a:t>投標</a:t>
            </a:r>
          </a:p>
        </p:txBody>
      </p:sp>
      <p:sp>
        <p:nvSpPr>
          <p:cNvPr id="479253" name="Text Box 21"/>
          <p:cNvSpPr txBox="1">
            <a:spLocks noChangeArrowheads="1"/>
          </p:cNvSpPr>
          <p:nvPr/>
        </p:nvSpPr>
        <p:spPr bwMode="auto">
          <a:xfrm>
            <a:off x="7124700" y="4648200"/>
            <a:ext cx="14859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kumimoji="0" lang="zh-TW" altLang="en-US" sz="1200" b="0" u="none">
                <a:latin typeface="華康中圓體" pitchFamily="49" charset="-120"/>
                <a:ea typeface="華康中圓體" pitchFamily="49" charset="-120"/>
              </a:rPr>
              <a:t>結束</a:t>
            </a:r>
          </a:p>
        </p:txBody>
      </p:sp>
      <p:sp>
        <p:nvSpPr>
          <p:cNvPr id="479254" name="Line 22"/>
          <p:cNvSpPr>
            <a:spLocks noChangeShapeType="1"/>
          </p:cNvSpPr>
          <p:nvPr/>
        </p:nvSpPr>
        <p:spPr bwMode="auto">
          <a:xfrm>
            <a:off x="7848600" y="3314700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79255" name="Line 23"/>
          <p:cNvSpPr>
            <a:spLocks noChangeShapeType="1"/>
          </p:cNvSpPr>
          <p:nvPr/>
        </p:nvSpPr>
        <p:spPr bwMode="auto">
          <a:xfrm>
            <a:off x="7848600" y="4267200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79256" name="Text Box 24"/>
          <p:cNvSpPr txBox="1">
            <a:spLocks noChangeArrowheads="1"/>
          </p:cNvSpPr>
          <p:nvPr/>
        </p:nvSpPr>
        <p:spPr bwMode="auto">
          <a:xfrm>
            <a:off x="5181600" y="56388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TW" sz="1200" b="0" u="none">
                <a:latin typeface="華康中圓體" pitchFamily="49" charset="-120"/>
                <a:ea typeface="華康中圓體" pitchFamily="49" charset="-120"/>
              </a:rPr>
              <a:t>Y</a:t>
            </a:r>
          </a:p>
        </p:txBody>
      </p:sp>
      <p:cxnSp>
        <p:nvCxnSpPr>
          <p:cNvPr id="479257" name="AutoShape 25"/>
          <p:cNvCxnSpPr>
            <a:cxnSpLocks noChangeShapeType="1"/>
            <a:stCxn id="479246" idx="2"/>
            <a:endCxn id="479251" idx="0"/>
          </p:cNvCxnSpPr>
          <p:nvPr/>
        </p:nvCxnSpPr>
        <p:spPr bwMode="auto">
          <a:xfrm rot="5400000" flipH="1" flipV="1">
            <a:off x="5038725" y="2847975"/>
            <a:ext cx="2895600" cy="2686050"/>
          </a:xfrm>
          <a:prstGeom prst="bentConnector5">
            <a:avLst>
              <a:gd name="adj1" fmla="val -7894"/>
              <a:gd name="adj2" fmla="val 54611"/>
              <a:gd name="adj3" fmla="val 10789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79258" name="AutoShape 26"/>
          <p:cNvCxnSpPr>
            <a:cxnSpLocks noChangeShapeType="1"/>
            <a:stCxn id="479239" idx="2"/>
            <a:endCxn id="479244" idx="0"/>
          </p:cNvCxnSpPr>
          <p:nvPr/>
        </p:nvCxnSpPr>
        <p:spPr bwMode="auto">
          <a:xfrm rot="5400000" flipH="1" flipV="1">
            <a:off x="1647825" y="2828925"/>
            <a:ext cx="4038600" cy="2952750"/>
          </a:xfrm>
          <a:prstGeom prst="bentConnector5">
            <a:avLst>
              <a:gd name="adj1" fmla="val -5662"/>
              <a:gd name="adj2" fmla="val 50324"/>
              <a:gd name="adj3" fmla="val 10566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79259" name="Text Box 27"/>
          <p:cNvSpPr txBox="1">
            <a:spLocks noChangeArrowheads="1"/>
          </p:cNvSpPr>
          <p:nvPr/>
        </p:nvSpPr>
        <p:spPr bwMode="auto">
          <a:xfrm>
            <a:off x="3924300" y="43434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TW" sz="1200" b="0" u="none">
                <a:latin typeface="華康中圓體" pitchFamily="49" charset="-120"/>
                <a:ea typeface="華康中圓體" pitchFamily="49" charset="-120"/>
              </a:rPr>
              <a:t>N</a:t>
            </a:r>
          </a:p>
        </p:txBody>
      </p:sp>
      <p:sp>
        <p:nvSpPr>
          <p:cNvPr id="479260" name="Freeform 28"/>
          <p:cNvSpPr>
            <a:spLocks/>
          </p:cNvSpPr>
          <p:nvPr/>
        </p:nvSpPr>
        <p:spPr bwMode="auto">
          <a:xfrm>
            <a:off x="3924300" y="2133600"/>
            <a:ext cx="228600" cy="3200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16"/>
              </a:cxn>
              <a:cxn ang="0">
                <a:pos x="144" y="2016"/>
              </a:cxn>
            </a:cxnLst>
            <a:rect l="0" t="0" r="r" b="b"/>
            <a:pathLst>
              <a:path w="144" h="2016">
                <a:moveTo>
                  <a:pt x="0" y="0"/>
                </a:moveTo>
                <a:lnTo>
                  <a:pt x="0" y="2016"/>
                </a:lnTo>
                <a:lnTo>
                  <a:pt x="144" y="20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79261" name="Line 29"/>
          <p:cNvSpPr>
            <a:spLocks noChangeShapeType="1"/>
          </p:cNvSpPr>
          <p:nvPr/>
        </p:nvSpPr>
        <p:spPr bwMode="auto">
          <a:xfrm>
            <a:off x="3924300" y="213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79262" name="Text Box 30"/>
          <p:cNvSpPr txBox="1">
            <a:spLocks noChangeArrowheads="1"/>
          </p:cNvSpPr>
          <p:nvPr/>
        </p:nvSpPr>
        <p:spPr bwMode="auto">
          <a:xfrm>
            <a:off x="3924300" y="53721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TW" sz="1200" b="0" u="none">
                <a:latin typeface="華康中圓體" pitchFamily="49" charset="-120"/>
                <a:ea typeface="華康中圓體" pitchFamily="49" charset="-120"/>
              </a:rPr>
              <a:t>N</a:t>
            </a:r>
          </a:p>
        </p:txBody>
      </p:sp>
      <p:sp>
        <p:nvSpPr>
          <p:cNvPr id="479263" name="Line 31"/>
          <p:cNvSpPr>
            <a:spLocks noChangeShapeType="1"/>
          </p:cNvSpPr>
          <p:nvPr/>
        </p:nvSpPr>
        <p:spPr bwMode="auto">
          <a:xfrm>
            <a:off x="3924300" y="4267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2007/10/19修(2002/12原) </a:t>
            </a: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14313"/>
            <a:ext cx="7793038" cy="1462087"/>
          </a:xfrm>
        </p:spPr>
        <p:txBody>
          <a:bodyPr/>
          <a:lstStyle/>
          <a:p>
            <a:pPr algn="ctr"/>
            <a:r>
              <a:rPr lang="zh-TW" altLang="en-US" sz="3200">
                <a:latin typeface="標楷體" pitchFamily="65" charset="-120"/>
              </a:rPr>
              <a:t>創新應用</a:t>
            </a:r>
            <a:r>
              <a:rPr lang="en-US" altLang="zh-TW" sz="3200">
                <a:latin typeface="標楷體" pitchFamily="65" charset="-120"/>
              </a:rPr>
              <a:t>(</a:t>
            </a:r>
            <a:r>
              <a:rPr lang="zh-TW" altLang="en-US" sz="3200">
                <a:latin typeface="標楷體" pitchFamily="65" charset="-120"/>
              </a:rPr>
              <a:t>企劃書之撰寫</a:t>
            </a:r>
            <a:r>
              <a:rPr lang="en-US" altLang="zh-TW" sz="3200">
                <a:latin typeface="標楷體" pitchFamily="65" charset="-120"/>
              </a:rPr>
              <a:t>)</a:t>
            </a:r>
            <a:br>
              <a:rPr lang="en-US" altLang="zh-TW" sz="3200">
                <a:latin typeface="標楷體" pitchFamily="65" charset="-120"/>
              </a:rPr>
            </a:br>
            <a:r>
              <a:rPr lang="zh-TW" altLang="en-US" sz="2400">
                <a:latin typeface="標楷體" pitchFamily="65" charset="-120"/>
              </a:rPr>
              <a:t>二、</a:t>
            </a:r>
            <a:r>
              <a:rPr lang="zh-TW" altLang="en-US" sz="2800">
                <a:latin typeface="標楷體" pitchFamily="65" charset="-120"/>
              </a:rPr>
              <a:t>評委的評價要點</a:t>
            </a:r>
          </a:p>
        </p:txBody>
      </p:sp>
      <p:sp>
        <p:nvSpPr>
          <p:cNvPr id="480259" name="Text Box 3"/>
          <p:cNvSpPr txBox="1">
            <a:spLocks noChangeArrowheads="1"/>
          </p:cNvSpPr>
          <p:nvPr/>
        </p:nvSpPr>
        <p:spPr bwMode="auto">
          <a:xfrm>
            <a:off x="1524000" y="2092325"/>
            <a:ext cx="65532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1600" b="0" u="none">
                <a:latin typeface="華康中圓體" pitchFamily="49" charset="-120"/>
                <a:ea typeface="華康中圓體" pitchFamily="49" charset="-120"/>
              </a:rPr>
              <a:t>企畫書</a:t>
            </a:r>
            <a:r>
              <a:rPr lang="en-US" altLang="zh-TW" sz="1600" b="0" u="none"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1600" b="0" u="none">
                <a:latin typeface="華康中圓體" pitchFamily="49" charset="-120"/>
                <a:ea typeface="華康中圓體" pitchFamily="49" charset="-120"/>
              </a:rPr>
              <a:t>服務建議書</a:t>
            </a:r>
            <a:r>
              <a:rPr lang="en-US" altLang="zh-TW" sz="1600" b="0" u="none"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1600" b="0" u="none">
                <a:latin typeface="華康中圓體" pitchFamily="49" charset="-120"/>
                <a:ea typeface="華康中圓體" pitchFamily="49" charset="-120"/>
              </a:rPr>
              <a:t>，之編撰是否完整？章、節是否合乎招標文件要求？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1600" b="0" u="none">
                <a:latin typeface="華康中圓體" pitchFamily="49" charset="-120"/>
                <a:ea typeface="華康中圓體" pitchFamily="49" charset="-120"/>
              </a:rPr>
              <a:t>內容是否敘述明確，符合評選項目之需求？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1600" b="0" u="none">
                <a:latin typeface="華康中圓體" pitchFamily="49" charset="-120"/>
                <a:ea typeface="華康中圓體" pitchFamily="49" charset="-120"/>
              </a:rPr>
              <a:t>技術層面，首要系統架構，是否正確？是否具有將來性？是否操作簡便？是否維護容易？備品是否充裕？採用設備是否優於招標文件之基本需求？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1600" b="0" u="none">
                <a:latin typeface="華康中圓體" pitchFamily="49" charset="-120"/>
                <a:ea typeface="華康中圓體" pitchFamily="49" charset="-120"/>
              </a:rPr>
              <a:t>管理層面，是否依據工程會規定之「施工及品管」作業規定？工期是否管控得宜？驗收計畫？測試計畫？維保計畫？施工安全計畫？現場因應計畫？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1600" b="0" u="none">
                <a:latin typeface="華康中圓體" pitchFamily="49" charset="-120"/>
                <a:ea typeface="華康中圓體" pitchFamily="49" charset="-120"/>
              </a:rPr>
              <a:t>人力結構：實際在職人員經歷更加重要。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1600" b="0" u="none">
                <a:latin typeface="華康中圓體" pitchFamily="49" charset="-120"/>
                <a:ea typeface="華康中圓體" pitchFamily="49" charset="-120"/>
              </a:rPr>
              <a:t>財務結構：財務是否正常？營運狀況如何？是否獲利？現金流量？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1600" b="0" u="none">
                <a:latin typeface="華康中圓體" pitchFamily="49" charset="-120"/>
                <a:ea typeface="華康中圓體" pitchFamily="49" charset="-120"/>
              </a:rPr>
              <a:t>創新價值？採用新知識、新技術、新工法、新設備</a:t>
            </a:r>
            <a:r>
              <a:rPr lang="en-US" altLang="zh-TW" sz="1600" b="0" u="none">
                <a:latin typeface="Arial"/>
                <a:ea typeface="華康中圓體" pitchFamily="49" charset="-120"/>
              </a:rPr>
              <a:t>…</a:t>
            </a:r>
            <a:r>
              <a:rPr lang="zh-TW" altLang="en-US" sz="1600" b="0" u="none">
                <a:latin typeface="華康中圓體" pitchFamily="49" charset="-120"/>
                <a:ea typeface="華康中圓體" pitchFamily="49" charset="-120"/>
              </a:rPr>
              <a:t>等能驗證提升該案「效益及價值」之創新方案。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2007/10/19修(2002/12原) </a:t>
            </a:r>
          </a:p>
        </p:txBody>
      </p:sp>
      <p:sp>
        <p:nvSpPr>
          <p:cNvPr id="481282" name="AutoShape 1026"/>
          <p:cNvSpPr>
            <a:spLocks noChangeArrowheads="1"/>
          </p:cNvSpPr>
          <p:nvPr/>
        </p:nvSpPr>
        <p:spPr bwMode="auto">
          <a:xfrm>
            <a:off x="1370013" y="2276475"/>
            <a:ext cx="1295400" cy="2305050"/>
          </a:xfrm>
          <a:prstGeom prst="cloudCallout">
            <a:avLst>
              <a:gd name="adj1" fmla="val 72060"/>
              <a:gd name="adj2" fmla="val -55236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TW" altLang="en-US" sz="3200" b="0" u="none">
                <a:latin typeface="Tahoma" pitchFamily="34" charset="0"/>
                <a:ea typeface="華康中圓體" pitchFamily="49" charset="-120"/>
              </a:rPr>
              <a:t>觀</a:t>
            </a:r>
          </a:p>
          <a:p>
            <a:pPr algn="ctr"/>
            <a:r>
              <a:rPr lang="zh-TW" altLang="en-US" sz="3200" b="0" u="none">
                <a:latin typeface="Tahoma" pitchFamily="34" charset="0"/>
                <a:ea typeface="華康中圓體" pitchFamily="49" charset="-120"/>
              </a:rPr>
              <a:t>念</a:t>
            </a:r>
          </a:p>
        </p:txBody>
      </p:sp>
      <p:sp>
        <p:nvSpPr>
          <p:cNvPr id="481283" name="Rectangle 1027"/>
          <p:cNvSpPr>
            <a:spLocks noChangeArrowheads="1"/>
          </p:cNvSpPr>
          <p:nvPr/>
        </p:nvSpPr>
        <p:spPr bwMode="auto">
          <a:xfrm>
            <a:off x="3360738" y="2995613"/>
            <a:ext cx="2735262" cy="865187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96484" dir="19004142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84" name="Text Box 1028"/>
          <p:cNvSpPr txBox="1">
            <a:spLocks noChangeArrowheads="1"/>
          </p:cNvSpPr>
          <p:nvPr/>
        </p:nvSpPr>
        <p:spPr bwMode="auto">
          <a:xfrm>
            <a:off x="3657600" y="3140075"/>
            <a:ext cx="2089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 b="0" u="none">
                <a:latin typeface="Tahoma" pitchFamily="34" charset="0"/>
                <a:ea typeface="華康中圓體" pitchFamily="49" charset="-120"/>
              </a:rPr>
              <a:t>創 新</a:t>
            </a:r>
          </a:p>
        </p:txBody>
      </p:sp>
      <p:sp>
        <p:nvSpPr>
          <p:cNvPr id="481285" name="Oval 1029"/>
          <p:cNvSpPr>
            <a:spLocks noChangeArrowheads="1"/>
          </p:cNvSpPr>
          <p:nvPr/>
        </p:nvSpPr>
        <p:spPr bwMode="auto">
          <a:xfrm>
            <a:off x="7099300" y="2276475"/>
            <a:ext cx="1295400" cy="21590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86" name="AutoShape 1030"/>
          <p:cNvSpPr>
            <a:spLocks noChangeArrowheads="1"/>
          </p:cNvSpPr>
          <p:nvPr/>
        </p:nvSpPr>
        <p:spPr bwMode="auto">
          <a:xfrm>
            <a:off x="7958138" y="3933825"/>
            <a:ext cx="360362" cy="4318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87" name="AutoShape 1031"/>
          <p:cNvSpPr>
            <a:spLocks noChangeArrowheads="1"/>
          </p:cNvSpPr>
          <p:nvPr/>
        </p:nvSpPr>
        <p:spPr bwMode="auto">
          <a:xfrm>
            <a:off x="8174038" y="3716338"/>
            <a:ext cx="360362" cy="4318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88" name="Text Box 1032"/>
          <p:cNvSpPr txBox="1">
            <a:spLocks noChangeArrowheads="1"/>
          </p:cNvSpPr>
          <p:nvPr/>
        </p:nvSpPr>
        <p:spPr bwMode="auto">
          <a:xfrm>
            <a:off x="7435850" y="2636838"/>
            <a:ext cx="6715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 b="0" u="none">
                <a:latin typeface="Tahoma" pitchFamily="34" charset="0"/>
                <a:ea typeface="華康中圓體" pitchFamily="49" charset="-120"/>
              </a:rPr>
              <a:t>價 值</a:t>
            </a:r>
          </a:p>
        </p:txBody>
      </p:sp>
      <p:sp>
        <p:nvSpPr>
          <p:cNvPr id="481289" name="AutoShape 1033"/>
          <p:cNvSpPr>
            <a:spLocks noChangeArrowheads="1"/>
          </p:cNvSpPr>
          <p:nvPr/>
        </p:nvSpPr>
        <p:spPr bwMode="auto">
          <a:xfrm>
            <a:off x="2778125" y="3284538"/>
            <a:ext cx="360363" cy="287337"/>
          </a:xfrm>
          <a:prstGeom prst="rightArrow">
            <a:avLst>
              <a:gd name="adj1" fmla="val 50278"/>
              <a:gd name="adj2" fmla="val 508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90" name="AutoShape 1034"/>
          <p:cNvSpPr>
            <a:spLocks noChangeArrowheads="1"/>
          </p:cNvSpPr>
          <p:nvPr/>
        </p:nvSpPr>
        <p:spPr bwMode="auto">
          <a:xfrm>
            <a:off x="6451600" y="3213100"/>
            <a:ext cx="360363" cy="287338"/>
          </a:xfrm>
          <a:prstGeom prst="rightArrow">
            <a:avLst>
              <a:gd name="adj1" fmla="val 50278"/>
              <a:gd name="adj2" fmla="val 508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91" name="Text Box 1035"/>
          <p:cNvSpPr txBox="1">
            <a:spLocks noChangeArrowheads="1"/>
          </p:cNvSpPr>
          <p:nvPr/>
        </p:nvSpPr>
        <p:spPr bwMode="auto">
          <a:xfrm>
            <a:off x="1371600" y="4576763"/>
            <a:ext cx="194945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l"/>
            </a:pPr>
            <a:r>
              <a:rPr lang="zh-TW" altLang="en-US" sz="2400" b="0" u="none">
                <a:latin typeface="Tahoma" pitchFamily="34" charset="0"/>
                <a:ea typeface="華康中圓體" pitchFamily="49" charset="-120"/>
              </a:rPr>
              <a:t>點子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l"/>
            </a:pPr>
            <a:r>
              <a:rPr lang="zh-TW" altLang="en-US" sz="2400" b="0" u="none">
                <a:latin typeface="Tahoma" pitchFamily="34" charset="0"/>
                <a:ea typeface="華康中圓體" pitchFamily="49" charset="-120"/>
              </a:rPr>
              <a:t>構想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l"/>
            </a:pPr>
            <a:r>
              <a:rPr lang="zh-TW" altLang="en-US" sz="2400" b="0" u="none">
                <a:latin typeface="Tahoma" pitchFamily="34" charset="0"/>
                <a:ea typeface="華康中圓體" pitchFamily="49" charset="-120"/>
              </a:rPr>
              <a:t>創意</a:t>
            </a:r>
          </a:p>
        </p:txBody>
      </p:sp>
      <p:sp>
        <p:nvSpPr>
          <p:cNvPr id="481292" name="Text Box 1036"/>
          <p:cNvSpPr txBox="1">
            <a:spLocks noChangeArrowheads="1"/>
          </p:cNvSpPr>
          <p:nvPr/>
        </p:nvSpPr>
        <p:spPr bwMode="auto">
          <a:xfrm>
            <a:off x="3975100" y="4576763"/>
            <a:ext cx="194945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l"/>
            </a:pPr>
            <a:r>
              <a:rPr lang="zh-TW" altLang="en-US" sz="2400" b="0" u="none">
                <a:latin typeface="Tahoma" pitchFamily="34" charset="0"/>
                <a:ea typeface="華康中圓體" pitchFamily="49" charset="-120"/>
              </a:rPr>
              <a:t>系統化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l"/>
            </a:pPr>
            <a:r>
              <a:rPr lang="zh-TW" altLang="en-US" sz="2400" b="0" u="none">
                <a:latin typeface="Tahoma" pitchFamily="34" charset="0"/>
                <a:ea typeface="華康中圓體" pitchFamily="49" charset="-120"/>
              </a:rPr>
              <a:t>制度化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l"/>
            </a:pPr>
            <a:r>
              <a:rPr lang="zh-TW" altLang="en-US" sz="2400" b="0" u="none">
                <a:latin typeface="Tahoma" pitchFamily="34" charset="0"/>
                <a:ea typeface="華康中圓體" pitchFamily="49" charset="-120"/>
              </a:rPr>
              <a:t>綜效化</a:t>
            </a:r>
          </a:p>
        </p:txBody>
      </p:sp>
      <p:sp>
        <p:nvSpPr>
          <p:cNvPr id="481293" name="Text Box 1037"/>
          <p:cNvSpPr txBox="1">
            <a:spLocks noChangeArrowheads="1"/>
          </p:cNvSpPr>
          <p:nvPr/>
        </p:nvSpPr>
        <p:spPr bwMode="auto">
          <a:xfrm>
            <a:off x="7143750" y="4576763"/>
            <a:ext cx="118745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l"/>
            </a:pPr>
            <a:r>
              <a:rPr lang="zh-TW" altLang="en-US" sz="2400" b="0" u="none">
                <a:latin typeface="Tahoma" pitchFamily="34" charset="0"/>
                <a:ea typeface="華康中圓體" pitchFamily="49" charset="-120"/>
              </a:rPr>
              <a:t>有形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l"/>
            </a:pPr>
            <a:endParaRPr lang="zh-TW" altLang="en-US" sz="2400" b="0" u="none">
              <a:latin typeface="Tahoma" pitchFamily="34" charset="0"/>
              <a:ea typeface="華康中圓體" pitchFamily="49" charset="-12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l"/>
            </a:pPr>
            <a:r>
              <a:rPr lang="zh-TW" altLang="en-US" sz="2400" b="0" u="none">
                <a:latin typeface="Tahoma" pitchFamily="34" charset="0"/>
                <a:ea typeface="華康中圓體" pitchFamily="49" charset="-120"/>
              </a:rPr>
              <a:t>無形</a:t>
            </a:r>
          </a:p>
        </p:txBody>
      </p:sp>
      <p:sp>
        <p:nvSpPr>
          <p:cNvPr id="481294" name="Rectangle 1038"/>
          <p:cNvSpPr>
            <a:spLocks noChangeArrowheads="1"/>
          </p:cNvSpPr>
          <p:nvPr/>
        </p:nvSpPr>
        <p:spPr bwMode="auto">
          <a:xfrm>
            <a:off x="914400" y="304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3600" u="none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創新的概念圖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2007/10/19修(2002/12原) </a:t>
            </a:r>
          </a:p>
        </p:txBody>
      </p:sp>
      <p:sp>
        <p:nvSpPr>
          <p:cNvPr id="482306" name="Text Box 2"/>
          <p:cNvSpPr txBox="1">
            <a:spLocks noChangeArrowheads="1"/>
          </p:cNvSpPr>
          <p:nvPr/>
        </p:nvSpPr>
        <p:spPr bwMode="auto">
          <a:xfrm>
            <a:off x="1371600" y="2090738"/>
            <a:ext cx="624840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95000"/>
              </a:lnSpc>
              <a:spcBef>
                <a:spcPct val="50000"/>
              </a:spcBef>
            </a:pPr>
            <a:r>
              <a:rPr lang="en-US" altLang="zh-TW" sz="2800" u="none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	</a:t>
            </a:r>
            <a:r>
              <a:rPr lang="zh-TW" altLang="en-US" sz="2800" u="none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創新是辛勤、有系統的工作，所依賴的是「有組織的拋棄原則」，熊彼得將此形容為「</a:t>
            </a:r>
            <a:r>
              <a:rPr lang="zh-TW" altLang="en-US" sz="3200" u="none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創造性的毀滅</a:t>
            </a:r>
            <a:r>
              <a:rPr lang="zh-TW" altLang="en-US" sz="2800" u="none">
                <a:solidFill>
                  <a:schemeClr val="accent2"/>
                </a:solidFill>
                <a:latin typeface="華康中圓體" pitchFamily="49" charset="-120"/>
                <a:ea typeface="華康中圓體" pitchFamily="49" charset="-120"/>
              </a:rPr>
              <a:t>」。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zh-TW" altLang="en-US" sz="3600"/>
              <a:t>創新－創造性毀滅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2007/10/19修(2002/12原) </a:t>
            </a:r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zh-TW" altLang="en-US" sz="3600">
                <a:latin typeface="華康仿宋體W6" pitchFamily="49" charset="-120"/>
              </a:rPr>
              <a:t>創意思維模式？ </a:t>
            </a:r>
          </a:p>
        </p:txBody>
      </p:sp>
      <p:sp>
        <p:nvSpPr>
          <p:cNvPr id="483331" name="Text Box 3"/>
          <p:cNvSpPr txBox="1">
            <a:spLocks noChangeArrowheads="1"/>
          </p:cNvSpPr>
          <p:nvPr/>
        </p:nvSpPr>
        <p:spPr bwMode="auto">
          <a:xfrm>
            <a:off x="1752600" y="2286000"/>
            <a:ext cx="5334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lnSpc>
                <a:spcPct val="135000"/>
              </a:lnSpc>
              <a:spcBef>
                <a:spcPct val="50000"/>
              </a:spcBef>
              <a:buFontTx/>
              <a:buAutoNum type="arabicPeriod"/>
            </a:pPr>
            <a:r>
              <a:rPr lang="zh-TW" altLang="en-US" sz="3200" b="0" u="none">
                <a:latin typeface="標楷體" pitchFamily="65" charset="-120"/>
                <a:ea typeface="華康中圓體" pitchFamily="49" charset="-120"/>
              </a:rPr>
              <a:t>脫線思考</a:t>
            </a:r>
          </a:p>
          <a:p>
            <a:pPr marL="457200" indent="-457200" algn="ctr">
              <a:lnSpc>
                <a:spcPct val="135000"/>
              </a:lnSpc>
              <a:spcBef>
                <a:spcPct val="50000"/>
              </a:spcBef>
              <a:buFontTx/>
              <a:buAutoNum type="arabicPeriod"/>
            </a:pPr>
            <a:r>
              <a:rPr lang="zh-TW" altLang="en-US" sz="3200" b="0" u="none">
                <a:latin typeface="標楷體" pitchFamily="65" charset="-120"/>
                <a:ea typeface="華康中圓體" pitchFamily="49" charset="-120"/>
              </a:rPr>
              <a:t>缺口思考</a:t>
            </a:r>
          </a:p>
          <a:p>
            <a:pPr marL="457200" indent="-457200" algn="ctr">
              <a:lnSpc>
                <a:spcPct val="135000"/>
              </a:lnSpc>
              <a:spcBef>
                <a:spcPct val="50000"/>
              </a:spcBef>
              <a:buFontTx/>
              <a:buAutoNum type="arabicPeriod"/>
            </a:pPr>
            <a:r>
              <a:rPr lang="zh-TW" altLang="en-US" sz="3200" b="0" u="none">
                <a:latin typeface="標楷體" pitchFamily="65" charset="-120"/>
                <a:ea typeface="華康中圓體" pitchFamily="49" charset="-120"/>
              </a:rPr>
              <a:t>顛覆傳統</a:t>
            </a:r>
            <a:endParaRPr lang="zh-TW" altLang="en-US" sz="3200" b="0" u="none">
              <a:latin typeface="Times New Roman" pitchFamily="18" charset="0"/>
              <a:ea typeface="華康中圓體" pitchFamily="49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2007/10/19修(2002/12原) </a:t>
            </a:r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1038"/>
            <a:ext cx="4779963" cy="538162"/>
          </a:xfrm>
        </p:spPr>
        <p:txBody>
          <a:bodyPr/>
          <a:lstStyle/>
          <a:p>
            <a:r>
              <a:rPr lang="zh-TW" altLang="en-US" sz="3600"/>
              <a:t>財富與知識的相關性</a:t>
            </a:r>
          </a:p>
        </p:txBody>
      </p:sp>
      <p:sp>
        <p:nvSpPr>
          <p:cNvPr id="451587" name="Line 3"/>
          <p:cNvSpPr>
            <a:spLocks noChangeShapeType="1"/>
          </p:cNvSpPr>
          <p:nvPr/>
        </p:nvSpPr>
        <p:spPr bwMode="auto">
          <a:xfrm flipH="1" flipV="1">
            <a:off x="2017713" y="1851025"/>
            <a:ext cx="1587" cy="431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588" name="Line 4"/>
          <p:cNvSpPr>
            <a:spLocks noChangeShapeType="1"/>
          </p:cNvSpPr>
          <p:nvPr/>
        </p:nvSpPr>
        <p:spPr bwMode="auto">
          <a:xfrm flipV="1">
            <a:off x="1946275" y="5608638"/>
            <a:ext cx="5834063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589" name="Line 5"/>
          <p:cNvSpPr>
            <a:spLocks noChangeShapeType="1"/>
          </p:cNvSpPr>
          <p:nvPr/>
        </p:nvSpPr>
        <p:spPr bwMode="auto">
          <a:xfrm flipV="1">
            <a:off x="1946275" y="5249863"/>
            <a:ext cx="5761038" cy="22225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590" name="Line 6"/>
          <p:cNvSpPr>
            <a:spLocks noChangeShapeType="1"/>
          </p:cNvSpPr>
          <p:nvPr/>
        </p:nvSpPr>
        <p:spPr bwMode="auto">
          <a:xfrm flipV="1">
            <a:off x="1946275" y="4889500"/>
            <a:ext cx="5761038" cy="22225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591" name="Line 7"/>
          <p:cNvSpPr>
            <a:spLocks noChangeShapeType="1"/>
          </p:cNvSpPr>
          <p:nvPr/>
        </p:nvSpPr>
        <p:spPr bwMode="auto">
          <a:xfrm flipV="1">
            <a:off x="1946275" y="4529138"/>
            <a:ext cx="5761038" cy="23812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592" name="Line 8"/>
          <p:cNvSpPr>
            <a:spLocks noChangeShapeType="1"/>
          </p:cNvSpPr>
          <p:nvPr/>
        </p:nvSpPr>
        <p:spPr bwMode="auto">
          <a:xfrm flipV="1">
            <a:off x="1946275" y="4168775"/>
            <a:ext cx="5761038" cy="23813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593" name="Line 9"/>
          <p:cNvSpPr>
            <a:spLocks noChangeShapeType="1"/>
          </p:cNvSpPr>
          <p:nvPr/>
        </p:nvSpPr>
        <p:spPr bwMode="auto">
          <a:xfrm flipV="1">
            <a:off x="1946275" y="3808413"/>
            <a:ext cx="5761038" cy="22225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594" name="Line 10"/>
          <p:cNvSpPr>
            <a:spLocks noChangeShapeType="1"/>
          </p:cNvSpPr>
          <p:nvPr/>
        </p:nvSpPr>
        <p:spPr bwMode="auto">
          <a:xfrm flipV="1">
            <a:off x="1946275" y="3449638"/>
            <a:ext cx="5761038" cy="20637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595" name="Line 11"/>
          <p:cNvSpPr>
            <a:spLocks noChangeShapeType="1"/>
          </p:cNvSpPr>
          <p:nvPr/>
        </p:nvSpPr>
        <p:spPr bwMode="auto">
          <a:xfrm flipV="1">
            <a:off x="1946275" y="3089275"/>
            <a:ext cx="5761038" cy="22225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596" name="Line 12"/>
          <p:cNvSpPr>
            <a:spLocks noChangeShapeType="1"/>
          </p:cNvSpPr>
          <p:nvPr/>
        </p:nvSpPr>
        <p:spPr bwMode="auto">
          <a:xfrm flipV="1">
            <a:off x="1946275" y="2728913"/>
            <a:ext cx="5761038" cy="22225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597" name="Line 13"/>
          <p:cNvSpPr>
            <a:spLocks noChangeShapeType="1"/>
          </p:cNvSpPr>
          <p:nvPr/>
        </p:nvSpPr>
        <p:spPr bwMode="auto">
          <a:xfrm flipV="1">
            <a:off x="1946275" y="2368550"/>
            <a:ext cx="5761038" cy="23813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598" name="Line 14"/>
          <p:cNvSpPr>
            <a:spLocks noChangeShapeType="1"/>
          </p:cNvSpPr>
          <p:nvPr/>
        </p:nvSpPr>
        <p:spPr bwMode="auto">
          <a:xfrm flipV="1">
            <a:off x="1946275" y="2008188"/>
            <a:ext cx="5761038" cy="23812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599" name="Text Box 15"/>
          <p:cNvSpPr txBox="1">
            <a:spLocks noChangeArrowheads="1"/>
          </p:cNvSpPr>
          <p:nvPr/>
        </p:nvSpPr>
        <p:spPr bwMode="auto">
          <a:xfrm>
            <a:off x="1514475" y="2174875"/>
            <a:ext cx="576263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TW" sz="1800" b="0" u="none">
                <a:ea typeface="新細明體" pitchFamily="18" charset="-120"/>
              </a:rPr>
              <a:t>90</a:t>
            </a:r>
          </a:p>
          <a:p>
            <a:pPr>
              <a:spcBef>
                <a:spcPct val="30000"/>
              </a:spcBef>
            </a:pPr>
            <a:r>
              <a:rPr lang="en-US" altLang="zh-TW" sz="1800" b="0" u="none">
                <a:ea typeface="新細明體" pitchFamily="18" charset="-120"/>
              </a:rPr>
              <a:t>80</a:t>
            </a:r>
          </a:p>
          <a:p>
            <a:pPr>
              <a:spcBef>
                <a:spcPct val="30000"/>
              </a:spcBef>
            </a:pPr>
            <a:r>
              <a:rPr lang="en-US" altLang="zh-TW" sz="1800" b="0" u="none">
                <a:ea typeface="新細明體" pitchFamily="18" charset="-120"/>
              </a:rPr>
              <a:t>70</a:t>
            </a:r>
          </a:p>
          <a:p>
            <a:pPr>
              <a:spcBef>
                <a:spcPct val="30000"/>
              </a:spcBef>
            </a:pPr>
            <a:r>
              <a:rPr lang="en-US" altLang="zh-TW" sz="1800" b="0" u="none">
                <a:ea typeface="新細明體" pitchFamily="18" charset="-120"/>
              </a:rPr>
              <a:t>60</a:t>
            </a:r>
          </a:p>
          <a:p>
            <a:pPr>
              <a:spcBef>
                <a:spcPct val="30000"/>
              </a:spcBef>
            </a:pPr>
            <a:r>
              <a:rPr lang="en-US" altLang="zh-TW" sz="1800" b="0" u="none">
                <a:ea typeface="新細明體" pitchFamily="18" charset="-120"/>
              </a:rPr>
              <a:t>50</a:t>
            </a:r>
          </a:p>
          <a:p>
            <a:pPr>
              <a:spcBef>
                <a:spcPct val="30000"/>
              </a:spcBef>
            </a:pPr>
            <a:r>
              <a:rPr lang="en-US" altLang="zh-TW" sz="1800" b="0" u="none">
                <a:ea typeface="新細明體" pitchFamily="18" charset="-120"/>
              </a:rPr>
              <a:t>40</a:t>
            </a:r>
          </a:p>
          <a:p>
            <a:pPr>
              <a:spcBef>
                <a:spcPct val="30000"/>
              </a:spcBef>
            </a:pPr>
            <a:r>
              <a:rPr lang="en-US" altLang="zh-TW" sz="1800" b="0" u="none">
                <a:ea typeface="新細明體" pitchFamily="18" charset="-120"/>
              </a:rPr>
              <a:t>30</a:t>
            </a:r>
          </a:p>
          <a:p>
            <a:pPr>
              <a:spcBef>
                <a:spcPct val="30000"/>
              </a:spcBef>
            </a:pPr>
            <a:r>
              <a:rPr lang="en-US" altLang="zh-TW" sz="1800" b="0" u="none">
                <a:ea typeface="新細明體" pitchFamily="18" charset="-120"/>
              </a:rPr>
              <a:t>20</a:t>
            </a:r>
          </a:p>
          <a:p>
            <a:pPr>
              <a:spcBef>
                <a:spcPct val="30000"/>
              </a:spcBef>
            </a:pPr>
            <a:r>
              <a:rPr lang="en-US" altLang="zh-TW" sz="1800" b="0" u="none">
                <a:ea typeface="新細明體" pitchFamily="18" charset="-120"/>
              </a:rPr>
              <a:t>10</a:t>
            </a:r>
          </a:p>
          <a:p>
            <a:pPr>
              <a:spcBef>
                <a:spcPct val="30000"/>
              </a:spcBef>
            </a:pPr>
            <a:r>
              <a:rPr lang="en-US" altLang="zh-TW" sz="1800" b="0" u="none">
                <a:ea typeface="新細明體" pitchFamily="18" charset="-120"/>
              </a:rPr>
              <a:t> 0</a:t>
            </a:r>
          </a:p>
          <a:p>
            <a:pPr>
              <a:spcBef>
                <a:spcPct val="30000"/>
              </a:spcBef>
            </a:pPr>
            <a:r>
              <a:rPr lang="en-US" altLang="zh-TW" sz="1800" b="0" u="none">
                <a:ea typeface="新細明體" pitchFamily="18" charset="-120"/>
              </a:rPr>
              <a:t>-10</a:t>
            </a:r>
          </a:p>
        </p:txBody>
      </p:sp>
      <p:sp>
        <p:nvSpPr>
          <p:cNvPr id="451600" name="Line 16"/>
          <p:cNvSpPr>
            <a:spLocks noChangeShapeType="1"/>
          </p:cNvSpPr>
          <p:nvPr/>
        </p:nvSpPr>
        <p:spPr bwMode="auto">
          <a:xfrm flipH="1" flipV="1">
            <a:off x="2593975" y="1851025"/>
            <a:ext cx="1588" cy="431800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601" name="Line 17"/>
          <p:cNvSpPr>
            <a:spLocks noChangeShapeType="1"/>
          </p:cNvSpPr>
          <p:nvPr/>
        </p:nvSpPr>
        <p:spPr bwMode="auto">
          <a:xfrm flipH="1" flipV="1">
            <a:off x="3170238" y="1851025"/>
            <a:ext cx="1587" cy="431800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602" name="Line 18"/>
          <p:cNvSpPr>
            <a:spLocks noChangeShapeType="1"/>
          </p:cNvSpPr>
          <p:nvPr/>
        </p:nvSpPr>
        <p:spPr bwMode="auto">
          <a:xfrm flipV="1">
            <a:off x="3746500" y="1851025"/>
            <a:ext cx="0" cy="431800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603" name="Line 19"/>
          <p:cNvSpPr>
            <a:spLocks noChangeShapeType="1"/>
          </p:cNvSpPr>
          <p:nvPr/>
        </p:nvSpPr>
        <p:spPr bwMode="auto">
          <a:xfrm flipH="1" flipV="1">
            <a:off x="4321175" y="1851025"/>
            <a:ext cx="1588" cy="431800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604" name="Line 20"/>
          <p:cNvSpPr>
            <a:spLocks noChangeShapeType="1"/>
          </p:cNvSpPr>
          <p:nvPr/>
        </p:nvSpPr>
        <p:spPr bwMode="auto">
          <a:xfrm flipV="1">
            <a:off x="4899025" y="1851025"/>
            <a:ext cx="0" cy="431800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605" name="Line 21"/>
          <p:cNvSpPr>
            <a:spLocks noChangeShapeType="1"/>
          </p:cNvSpPr>
          <p:nvPr/>
        </p:nvSpPr>
        <p:spPr bwMode="auto">
          <a:xfrm flipV="1">
            <a:off x="5475288" y="1851025"/>
            <a:ext cx="0" cy="431800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606" name="Line 22"/>
          <p:cNvSpPr>
            <a:spLocks noChangeShapeType="1"/>
          </p:cNvSpPr>
          <p:nvPr/>
        </p:nvSpPr>
        <p:spPr bwMode="auto">
          <a:xfrm flipV="1">
            <a:off x="6051550" y="1851025"/>
            <a:ext cx="0" cy="431800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607" name="Line 23"/>
          <p:cNvSpPr>
            <a:spLocks noChangeShapeType="1"/>
          </p:cNvSpPr>
          <p:nvPr/>
        </p:nvSpPr>
        <p:spPr bwMode="auto">
          <a:xfrm flipH="1" flipV="1">
            <a:off x="6626225" y="1851025"/>
            <a:ext cx="1588" cy="431800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608" name="Text Box 24"/>
          <p:cNvSpPr txBox="1">
            <a:spLocks noChangeArrowheads="1"/>
          </p:cNvSpPr>
          <p:nvPr/>
        </p:nvSpPr>
        <p:spPr bwMode="auto">
          <a:xfrm>
            <a:off x="2378075" y="6186488"/>
            <a:ext cx="511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0" u="none">
                <a:ea typeface="新細明體" pitchFamily="18" charset="-120"/>
              </a:rPr>
              <a:t>10     20     30     40 45 50    60 65 70   80    90</a:t>
            </a:r>
          </a:p>
        </p:txBody>
      </p:sp>
      <p:sp>
        <p:nvSpPr>
          <p:cNvPr id="451609" name="Freeform 25"/>
          <p:cNvSpPr>
            <a:spLocks/>
          </p:cNvSpPr>
          <p:nvPr/>
        </p:nvSpPr>
        <p:spPr bwMode="auto">
          <a:xfrm>
            <a:off x="2019300" y="2368550"/>
            <a:ext cx="5327650" cy="3600450"/>
          </a:xfrm>
          <a:custGeom>
            <a:avLst/>
            <a:gdLst/>
            <a:ahLst/>
            <a:cxnLst>
              <a:cxn ang="0">
                <a:pos x="0" y="2041"/>
              </a:cxn>
              <a:cxn ang="0">
                <a:pos x="726" y="2268"/>
              </a:cxn>
              <a:cxn ang="0">
                <a:pos x="907" y="2041"/>
              </a:cxn>
              <a:cxn ang="0">
                <a:pos x="1270" y="1951"/>
              </a:cxn>
              <a:cxn ang="0">
                <a:pos x="1633" y="1724"/>
              </a:cxn>
              <a:cxn ang="0">
                <a:pos x="1996" y="817"/>
              </a:cxn>
              <a:cxn ang="0">
                <a:pos x="2358" y="681"/>
              </a:cxn>
              <a:cxn ang="0">
                <a:pos x="2812" y="408"/>
              </a:cxn>
              <a:cxn ang="0">
                <a:pos x="3356" y="0"/>
              </a:cxn>
            </a:cxnLst>
            <a:rect l="0" t="0" r="r" b="b"/>
            <a:pathLst>
              <a:path w="3356" h="2268">
                <a:moveTo>
                  <a:pt x="0" y="2041"/>
                </a:moveTo>
                <a:lnTo>
                  <a:pt x="726" y="2268"/>
                </a:lnTo>
                <a:lnTo>
                  <a:pt x="907" y="2041"/>
                </a:lnTo>
                <a:lnTo>
                  <a:pt x="1270" y="1951"/>
                </a:lnTo>
                <a:lnTo>
                  <a:pt x="1633" y="1724"/>
                </a:lnTo>
                <a:lnTo>
                  <a:pt x="1996" y="817"/>
                </a:lnTo>
                <a:lnTo>
                  <a:pt x="2358" y="681"/>
                </a:lnTo>
                <a:lnTo>
                  <a:pt x="2812" y="408"/>
                </a:lnTo>
                <a:lnTo>
                  <a:pt x="3356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610" name="Freeform 26"/>
          <p:cNvSpPr>
            <a:spLocks/>
          </p:cNvSpPr>
          <p:nvPr/>
        </p:nvSpPr>
        <p:spPr bwMode="auto">
          <a:xfrm>
            <a:off x="4611688" y="4889500"/>
            <a:ext cx="2951162" cy="360363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725" y="0"/>
              </a:cxn>
              <a:cxn ang="0">
                <a:pos x="862" y="227"/>
              </a:cxn>
              <a:cxn ang="0">
                <a:pos x="1814" y="227"/>
              </a:cxn>
            </a:cxnLst>
            <a:rect l="0" t="0" r="r" b="b"/>
            <a:pathLst>
              <a:path w="1814" h="227">
                <a:moveTo>
                  <a:pt x="0" y="136"/>
                </a:moveTo>
                <a:lnTo>
                  <a:pt x="725" y="0"/>
                </a:lnTo>
                <a:lnTo>
                  <a:pt x="862" y="227"/>
                </a:lnTo>
                <a:lnTo>
                  <a:pt x="1814" y="227"/>
                </a:ln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611" name="Line 27"/>
          <p:cNvSpPr>
            <a:spLocks noChangeShapeType="1"/>
          </p:cNvSpPr>
          <p:nvPr/>
        </p:nvSpPr>
        <p:spPr bwMode="auto">
          <a:xfrm flipH="1" flipV="1">
            <a:off x="7202488" y="1851025"/>
            <a:ext cx="1587" cy="431800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612" name="Freeform 28"/>
          <p:cNvSpPr>
            <a:spLocks/>
          </p:cNvSpPr>
          <p:nvPr/>
        </p:nvSpPr>
        <p:spPr bwMode="auto">
          <a:xfrm>
            <a:off x="2019300" y="2152650"/>
            <a:ext cx="5111750" cy="3455988"/>
          </a:xfrm>
          <a:custGeom>
            <a:avLst/>
            <a:gdLst/>
            <a:ahLst/>
            <a:cxnLst>
              <a:cxn ang="0">
                <a:pos x="0" y="2177"/>
              </a:cxn>
              <a:cxn ang="0">
                <a:pos x="1088" y="1905"/>
              </a:cxn>
              <a:cxn ang="0">
                <a:pos x="1633" y="1860"/>
              </a:cxn>
              <a:cxn ang="0">
                <a:pos x="2358" y="590"/>
              </a:cxn>
              <a:cxn ang="0">
                <a:pos x="3220" y="0"/>
              </a:cxn>
            </a:cxnLst>
            <a:rect l="0" t="0" r="r" b="b"/>
            <a:pathLst>
              <a:path w="3220" h="2177">
                <a:moveTo>
                  <a:pt x="0" y="2177"/>
                </a:moveTo>
                <a:lnTo>
                  <a:pt x="1088" y="1905"/>
                </a:lnTo>
                <a:lnTo>
                  <a:pt x="1633" y="1860"/>
                </a:lnTo>
                <a:lnTo>
                  <a:pt x="2358" y="590"/>
                </a:lnTo>
                <a:lnTo>
                  <a:pt x="3220" y="0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613" name="Freeform 29"/>
          <p:cNvSpPr>
            <a:spLocks/>
          </p:cNvSpPr>
          <p:nvPr/>
        </p:nvSpPr>
        <p:spPr bwMode="auto">
          <a:xfrm>
            <a:off x="4611688" y="5105400"/>
            <a:ext cx="3095625" cy="287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5" y="45"/>
              </a:cxn>
              <a:cxn ang="0">
                <a:pos x="862" y="181"/>
              </a:cxn>
              <a:cxn ang="0">
                <a:pos x="1950" y="181"/>
              </a:cxn>
            </a:cxnLst>
            <a:rect l="0" t="0" r="r" b="b"/>
            <a:pathLst>
              <a:path w="1950" h="181">
                <a:moveTo>
                  <a:pt x="0" y="0"/>
                </a:moveTo>
                <a:lnTo>
                  <a:pt x="725" y="45"/>
                </a:lnTo>
                <a:lnTo>
                  <a:pt x="862" y="181"/>
                </a:lnTo>
                <a:lnTo>
                  <a:pt x="1950" y="181"/>
                </a:lnTo>
              </a:path>
            </a:pathLst>
          </a:custGeom>
          <a:noFill/>
          <a:ln w="38100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614" name="Line 30"/>
          <p:cNvSpPr>
            <a:spLocks noChangeShapeType="1"/>
          </p:cNvSpPr>
          <p:nvPr/>
        </p:nvSpPr>
        <p:spPr bwMode="auto">
          <a:xfrm flipV="1">
            <a:off x="4611688" y="1851025"/>
            <a:ext cx="0" cy="431800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615" name="Line 31"/>
          <p:cNvSpPr>
            <a:spLocks noChangeShapeType="1"/>
          </p:cNvSpPr>
          <p:nvPr/>
        </p:nvSpPr>
        <p:spPr bwMode="auto">
          <a:xfrm flipV="1">
            <a:off x="5762625" y="1828800"/>
            <a:ext cx="0" cy="4318000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616" name="Oval 32"/>
          <p:cNvSpPr>
            <a:spLocks noChangeArrowheads="1"/>
          </p:cNvSpPr>
          <p:nvPr/>
        </p:nvSpPr>
        <p:spPr bwMode="auto">
          <a:xfrm>
            <a:off x="4538663" y="5032375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1617" name="Oval 33"/>
          <p:cNvSpPr>
            <a:spLocks noChangeArrowheads="1"/>
          </p:cNvSpPr>
          <p:nvPr/>
        </p:nvSpPr>
        <p:spPr bwMode="auto">
          <a:xfrm>
            <a:off x="5691188" y="337661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1618" name="Text Box 34"/>
          <p:cNvSpPr txBox="1">
            <a:spLocks noChangeArrowheads="1"/>
          </p:cNvSpPr>
          <p:nvPr/>
        </p:nvSpPr>
        <p:spPr bwMode="auto">
          <a:xfrm>
            <a:off x="7346950" y="61864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b="0" u="none">
                <a:ea typeface="新細明體" pitchFamily="18" charset="-120"/>
              </a:rPr>
              <a:t>年齡</a:t>
            </a:r>
            <a:r>
              <a:rPr lang="en-US" altLang="zh-TW" sz="1800" b="0" u="none">
                <a:ea typeface="新細明體" pitchFamily="18" charset="-120"/>
              </a:rPr>
              <a:t>(</a:t>
            </a:r>
            <a:r>
              <a:rPr lang="zh-TW" altLang="en-US" sz="1800" b="0" u="none">
                <a:ea typeface="新細明體" pitchFamily="18" charset="-120"/>
              </a:rPr>
              <a:t>歲</a:t>
            </a:r>
            <a:r>
              <a:rPr lang="en-US" altLang="zh-TW" sz="1800" b="0" u="none">
                <a:ea typeface="新細明體" pitchFamily="18" charset="-120"/>
              </a:rPr>
              <a:t>)</a:t>
            </a:r>
          </a:p>
        </p:txBody>
      </p:sp>
      <p:sp>
        <p:nvSpPr>
          <p:cNvPr id="451619" name="Text Box 35"/>
          <p:cNvSpPr txBox="1">
            <a:spLocks noChangeArrowheads="1"/>
          </p:cNvSpPr>
          <p:nvPr/>
        </p:nvSpPr>
        <p:spPr bwMode="auto">
          <a:xfrm>
            <a:off x="990600" y="2435225"/>
            <a:ext cx="4587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b="0" u="none">
                <a:ea typeface="新細明體" pitchFamily="18" charset="-120"/>
              </a:rPr>
              <a:t>財富 </a:t>
            </a:r>
            <a:r>
              <a:rPr lang="en-US" altLang="zh-TW" sz="1800" b="0" u="none">
                <a:ea typeface="新細明體" pitchFamily="18" charset="-120"/>
              </a:rPr>
              <a:t>(%)</a:t>
            </a:r>
          </a:p>
        </p:txBody>
      </p:sp>
      <p:sp>
        <p:nvSpPr>
          <p:cNvPr id="451620" name="Line 36"/>
          <p:cNvSpPr>
            <a:spLocks noChangeShapeType="1"/>
          </p:cNvSpPr>
          <p:nvPr/>
        </p:nvSpPr>
        <p:spPr bwMode="auto">
          <a:xfrm flipV="1">
            <a:off x="2019300" y="5946775"/>
            <a:ext cx="5761038" cy="22225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621" name="Text Box 37"/>
          <p:cNvSpPr txBox="1">
            <a:spLocks noChangeArrowheads="1"/>
          </p:cNvSpPr>
          <p:nvPr/>
        </p:nvSpPr>
        <p:spPr bwMode="auto">
          <a:xfrm>
            <a:off x="5181600" y="10668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b="0" u="none">
                <a:ea typeface="新細明體" pitchFamily="18" charset="-120"/>
              </a:rPr>
              <a:t>- - - - - </a:t>
            </a:r>
            <a:r>
              <a:rPr lang="zh-TW" altLang="en-US" sz="1400" b="0" u="none">
                <a:ea typeface="新細明體" pitchFamily="18" charset="-120"/>
              </a:rPr>
              <a:t>知識累積曲線                    財富累積曲線</a:t>
            </a:r>
          </a:p>
        </p:txBody>
      </p:sp>
      <p:sp>
        <p:nvSpPr>
          <p:cNvPr id="451622" name="Line 38"/>
          <p:cNvSpPr>
            <a:spLocks noChangeShapeType="1"/>
          </p:cNvSpPr>
          <p:nvPr/>
        </p:nvSpPr>
        <p:spPr bwMode="auto">
          <a:xfrm>
            <a:off x="6964363" y="12446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51623" name="Oval 39"/>
          <p:cNvSpPr>
            <a:spLocks noChangeArrowheads="1"/>
          </p:cNvSpPr>
          <p:nvPr/>
        </p:nvSpPr>
        <p:spPr bwMode="auto">
          <a:xfrm>
            <a:off x="1943100" y="5530850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1624" name="Oval 40"/>
          <p:cNvSpPr>
            <a:spLocks noChangeArrowheads="1"/>
          </p:cNvSpPr>
          <p:nvPr/>
        </p:nvSpPr>
        <p:spPr bwMode="auto">
          <a:xfrm>
            <a:off x="4535488" y="5026025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2007/10/19修(2002/12原) </a:t>
            </a:r>
          </a:p>
        </p:txBody>
      </p:sp>
      <p:sp>
        <p:nvSpPr>
          <p:cNvPr id="452610" name="Rectangle 2"/>
          <p:cNvSpPr>
            <a:spLocks noChangeArrowheads="1"/>
          </p:cNvSpPr>
          <p:nvPr/>
        </p:nvSpPr>
        <p:spPr bwMode="auto">
          <a:xfrm>
            <a:off x="1981200" y="2686050"/>
            <a:ext cx="208915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altLang="zh-TW" sz="1200" u="none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TW" sz="2900" b="0" u="none">
                <a:latin typeface="華康中圓體" pitchFamily="49" charset="-120"/>
                <a:ea typeface="華康中圓體" pitchFamily="49" charset="-120"/>
              </a:rPr>
              <a:t>= </a:t>
            </a:r>
            <a:r>
              <a:rPr lang="zh-TW" altLang="en-US" sz="2900" b="0" u="none">
                <a:latin typeface="華康中圓體" pitchFamily="49" charset="-120"/>
                <a:ea typeface="華康中圓體" pitchFamily="49" charset="-120"/>
              </a:rPr>
              <a:t>資訊</a:t>
            </a:r>
            <a:endParaRPr lang="zh-TW" altLang="en-US" sz="3600" b="0" u="none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554038"/>
            <a:ext cx="5526088" cy="893762"/>
          </a:xfrm>
          <a:noFill/>
          <a:ln/>
        </p:spPr>
        <p:txBody>
          <a:bodyPr/>
          <a:lstStyle/>
          <a:p>
            <a:r>
              <a:rPr lang="zh-TW" altLang="en-US" sz="3600">
                <a:latin typeface="標楷體" pitchFamily="65" charset="-120"/>
              </a:rPr>
              <a:t>何謂技術？</a:t>
            </a:r>
          </a:p>
        </p:txBody>
      </p:sp>
      <p:sp>
        <p:nvSpPr>
          <p:cNvPr id="452612" name="Rectangle 4"/>
          <p:cNvSpPr>
            <a:spLocks noGrp="1" noChangeArrowheads="1"/>
          </p:cNvSpPr>
          <p:nvPr>
            <p:ph idx="1"/>
          </p:nvPr>
        </p:nvSpPr>
        <p:spPr>
          <a:xfrm>
            <a:off x="2328863" y="1927225"/>
            <a:ext cx="2087562" cy="939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3600" b="1">
                <a:solidFill>
                  <a:srgbClr val="CC0099"/>
                </a:solidFill>
                <a:latin typeface="華康中圓體" pitchFamily="49" charset="-120"/>
                <a:ea typeface="華康中圓體" pitchFamily="49" charset="-120"/>
              </a:rPr>
              <a:t>技術</a:t>
            </a:r>
            <a:endParaRPr lang="zh-TW" altLang="en-US" sz="440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52613" name="Rectangle 5"/>
          <p:cNvSpPr>
            <a:spLocks noChangeArrowheads="1"/>
          </p:cNvSpPr>
          <p:nvPr/>
        </p:nvSpPr>
        <p:spPr bwMode="auto">
          <a:xfrm>
            <a:off x="3854450" y="2706688"/>
            <a:ext cx="223202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altLang="zh-TW" sz="1200" u="none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zh-TW" altLang="en-US" sz="2900" b="0" u="none">
                <a:latin typeface="華康中圓體" pitchFamily="49" charset="-120"/>
                <a:ea typeface="華康中圓體" pitchFamily="49" charset="-120"/>
              </a:rPr>
              <a:t>＋ 思考</a:t>
            </a:r>
            <a:endParaRPr lang="zh-TW" altLang="en-US" sz="3600" b="0" u="none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52614" name="Rectangle 6"/>
          <p:cNvSpPr>
            <a:spLocks noChangeArrowheads="1"/>
          </p:cNvSpPr>
          <p:nvPr/>
        </p:nvSpPr>
        <p:spPr bwMode="auto">
          <a:xfrm>
            <a:off x="5654675" y="2706688"/>
            <a:ext cx="280352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altLang="zh-TW" sz="1200" u="none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zh-TW" altLang="en-US" sz="2900" b="0" u="none">
                <a:latin typeface="華康中圓體" pitchFamily="49" charset="-120"/>
                <a:ea typeface="華康中圓體" pitchFamily="49" charset="-120"/>
              </a:rPr>
              <a:t>＋ 實現方法</a:t>
            </a:r>
            <a:endParaRPr lang="zh-TW" altLang="en-US" sz="3600" b="0" u="none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52615" name="Rectangle 7"/>
          <p:cNvSpPr>
            <a:spLocks noChangeArrowheads="1"/>
          </p:cNvSpPr>
          <p:nvPr/>
        </p:nvSpPr>
        <p:spPr bwMode="auto">
          <a:xfrm>
            <a:off x="1981200" y="3467100"/>
            <a:ext cx="208915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altLang="zh-TW" sz="1200" u="none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TW" sz="2900" b="0" u="none">
                <a:latin typeface="華康中圓體" pitchFamily="49" charset="-120"/>
                <a:ea typeface="華康中圓體" pitchFamily="49" charset="-120"/>
              </a:rPr>
              <a:t>= </a:t>
            </a:r>
            <a:r>
              <a:rPr lang="zh-TW" altLang="en-US" sz="2900" b="0" u="none">
                <a:latin typeface="華康中圓體" pitchFamily="49" charset="-120"/>
                <a:ea typeface="華康中圓體" pitchFamily="49" charset="-120"/>
              </a:rPr>
              <a:t>智能</a:t>
            </a:r>
            <a:endParaRPr lang="zh-TW" altLang="en-US" sz="3600" b="0" u="none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52616" name="Rectangle 8"/>
          <p:cNvSpPr>
            <a:spLocks noChangeArrowheads="1"/>
          </p:cNvSpPr>
          <p:nvPr/>
        </p:nvSpPr>
        <p:spPr bwMode="auto">
          <a:xfrm>
            <a:off x="3854450" y="3487738"/>
            <a:ext cx="223202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altLang="zh-TW" sz="1200" u="none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zh-TW" altLang="en-US" sz="2900" b="0" u="none">
                <a:latin typeface="華康中圓體" pitchFamily="49" charset="-120"/>
                <a:ea typeface="華康中圓體" pitchFamily="49" charset="-120"/>
              </a:rPr>
              <a:t>＋ 勞力</a:t>
            </a:r>
            <a:endParaRPr lang="zh-TW" altLang="en-US" sz="3600" b="0" u="none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52617" name="Rectangle 9"/>
          <p:cNvSpPr>
            <a:spLocks noChangeArrowheads="1"/>
          </p:cNvSpPr>
          <p:nvPr/>
        </p:nvSpPr>
        <p:spPr bwMode="auto">
          <a:xfrm>
            <a:off x="1981200" y="4300538"/>
            <a:ext cx="4249738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altLang="zh-TW" sz="1200" u="none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TW" sz="2900" b="0" u="none">
                <a:latin typeface="華康中圓體" pitchFamily="49" charset="-120"/>
                <a:ea typeface="華康中圓體" pitchFamily="49" charset="-120"/>
              </a:rPr>
              <a:t>=&gt;</a:t>
            </a:r>
            <a:r>
              <a:rPr lang="zh-TW" altLang="en-US" sz="2900" b="0" u="none">
                <a:latin typeface="華康中圓體" pitchFamily="49" charset="-120"/>
                <a:ea typeface="華康中圓體" pitchFamily="49" charset="-120"/>
              </a:rPr>
              <a:t>創造價值</a:t>
            </a:r>
            <a:endParaRPr lang="zh-TW" altLang="en-US" sz="3600" b="0" u="none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52618" name="Text Box 10"/>
          <p:cNvSpPr txBox="1">
            <a:spLocks noChangeArrowheads="1"/>
          </p:cNvSpPr>
          <p:nvPr/>
        </p:nvSpPr>
        <p:spPr bwMode="auto">
          <a:xfrm>
            <a:off x="6156325" y="5734050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0" u="none">
                <a:latin typeface="華康中圓體" pitchFamily="49" charset="-120"/>
                <a:ea typeface="華康中圓體" pitchFamily="49" charset="-120"/>
              </a:rPr>
              <a:t>~~</a:t>
            </a:r>
            <a:r>
              <a:rPr lang="zh-TW" altLang="en-US" sz="1800" b="0" u="none">
                <a:latin typeface="華康中圓體" pitchFamily="49" charset="-120"/>
                <a:ea typeface="華康中圓體" pitchFamily="49" charset="-120"/>
              </a:rPr>
              <a:t>北科大王廷興</a:t>
            </a:r>
            <a:r>
              <a:rPr lang="en-US" altLang="zh-TW" sz="1800" b="0" u="none">
                <a:latin typeface="華康中圓體" pitchFamily="49" charset="-120"/>
                <a:ea typeface="華康中圓體" pitchFamily="49" charset="-120"/>
              </a:rPr>
              <a:t>~~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2007/10/19修(2002/12原) </a:t>
            </a:r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 rot="21574403">
            <a:off x="758825" y="566738"/>
            <a:ext cx="5108575" cy="804862"/>
          </a:xfrm>
          <a:noFill/>
          <a:ln/>
        </p:spPr>
        <p:txBody>
          <a:bodyPr/>
          <a:lstStyle/>
          <a:p>
            <a:r>
              <a:rPr lang="zh-TW" altLang="en-US" sz="3600">
                <a:solidFill>
                  <a:schemeClr val="tx1"/>
                </a:solidFill>
              </a:rPr>
              <a:t>專業技術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057400"/>
            <a:ext cx="6734175" cy="2865438"/>
          </a:xfrm>
          <a:noFill/>
          <a:ln/>
        </p:spPr>
        <p:txBody>
          <a:bodyPr/>
          <a:lstStyle/>
          <a:p>
            <a:pPr lvl="1">
              <a:lnSpc>
                <a:spcPct val="190000"/>
              </a:lnSpc>
              <a:buFont typeface="Wingdings" pitchFamily="2" charset="2"/>
              <a:buNone/>
            </a:pPr>
            <a:r>
              <a:rPr lang="en-US" altLang="zh-TW">
                <a:latin typeface="華康中圓體" pitchFamily="49" charset="-120"/>
                <a:ea typeface="華康中圓體" pitchFamily="49" charset="-120"/>
              </a:rPr>
              <a:t>	    </a:t>
            </a:r>
            <a:r>
              <a:rPr lang="zh-TW" altLang="en-US">
                <a:latin typeface="華康中圓體" pitchFamily="49" charset="-120"/>
                <a:ea typeface="華康中圓體" pitchFamily="49" charset="-120"/>
              </a:rPr>
              <a:t>專業的知識，經過不斷的萃練，持續的學習累積解決問題的知識與經驗，而形成的一種特殊智能，謂之。</a:t>
            </a:r>
            <a:endParaRPr lang="zh-TW" altLang="en-US" sz="2200"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2007/10/19修(2002/12原) </a:t>
            </a:r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zh-TW" altLang="en-US" sz="3600"/>
              <a:t>工程創新的重要性</a:t>
            </a:r>
          </a:p>
        </p:txBody>
      </p:sp>
      <p:sp>
        <p:nvSpPr>
          <p:cNvPr id="454659" name="Text Box 3"/>
          <p:cNvSpPr txBox="1">
            <a:spLocks noChangeArrowheads="1"/>
          </p:cNvSpPr>
          <p:nvPr/>
        </p:nvSpPr>
        <p:spPr bwMode="auto">
          <a:xfrm>
            <a:off x="1295400" y="1905000"/>
            <a:ext cx="678180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b="0" u="none"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en-US" altLang="zh-TW" sz="1800" b="0" u="none">
                <a:latin typeface="華康中圓體" pitchFamily="49" charset="-120"/>
                <a:ea typeface="華康中圓體" pitchFamily="49" charset="-120"/>
              </a:rPr>
              <a:t>21</a:t>
            </a:r>
            <a:r>
              <a:rPr lang="zh-TW" altLang="en-US" sz="1800" b="0" u="none">
                <a:latin typeface="華康中圓體" pitchFamily="49" charset="-120"/>
                <a:ea typeface="華康中圓體" pitchFamily="49" charset="-120"/>
              </a:rPr>
              <a:t>世紀是「創新」的世紀，「不創新、就等死」是工程業界生存必然的要件。</a:t>
            </a:r>
          </a:p>
          <a:p>
            <a:pPr>
              <a:spcBef>
                <a:spcPct val="50000"/>
              </a:spcBef>
            </a:pPr>
            <a:r>
              <a:rPr lang="zh-TW" altLang="en-US" sz="1800" b="0" u="none">
                <a:latin typeface="華康中圓體" pitchFamily="49" charset="-120"/>
                <a:ea typeface="華康中圓體" pitchFamily="49" charset="-120"/>
              </a:rPr>
              <a:t>　工程是一切建設之母，要創新，就必須要能因應環境（內、外）的變化，於工程的生命週期中，順勢掌握機會，平時妥善儲備及厚值必要資源與能力及學習應用各領域的新發明、新觀念、新技術</a:t>
            </a:r>
            <a:r>
              <a:rPr lang="en-US" altLang="zh-TW" sz="1800" b="0" u="none">
                <a:latin typeface="Arial"/>
                <a:ea typeface="華康中圓體" pitchFamily="49" charset="-120"/>
              </a:rPr>
              <a:t>…</a:t>
            </a:r>
            <a:r>
              <a:rPr lang="zh-TW" altLang="en-US" sz="1800" b="0" u="none">
                <a:latin typeface="華康中圓體" pitchFamily="49" charset="-120"/>
                <a:ea typeface="華康中圓體" pitchFamily="49" charset="-120"/>
              </a:rPr>
              <a:t>等，來創造工程的價值，才能在劇烈競爭的生態下，永續經營及生存。同時間接的，也能促進國內其他工程相關產業的發展，深值國家的競爭力。</a:t>
            </a:r>
          </a:p>
          <a:p>
            <a:pPr>
              <a:spcBef>
                <a:spcPct val="50000"/>
              </a:spcBef>
            </a:pPr>
            <a:r>
              <a:rPr lang="zh-TW" altLang="en-US" sz="1800" b="0" u="none">
                <a:latin typeface="華康中圓體" pitchFamily="49" charset="-120"/>
                <a:ea typeface="華康中圓體" pitchFamily="49" charset="-120"/>
              </a:rPr>
              <a:t>　德國的西門子公司就是最好的例子。由於該公司，不斷的在工程上創新。例如：「磁浮交通系統及設備」；「各種電氣系統與設備」</a:t>
            </a:r>
            <a:r>
              <a:rPr lang="en-US" altLang="zh-TW" sz="1800" b="0" u="none">
                <a:latin typeface="Arial"/>
                <a:ea typeface="華康中圓體" pitchFamily="49" charset="-120"/>
              </a:rPr>
              <a:t>…</a:t>
            </a:r>
            <a:r>
              <a:rPr lang="zh-TW" altLang="en-US" sz="1800" b="0" u="none">
                <a:latin typeface="華康中圓體" pitchFamily="49" charset="-120"/>
                <a:ea typeface="華康中圓體" pitchFamily="49" charset="-120"/>
              </a:rPr>
              <a:t>等的創新成果，在工程相關產業，扮演著市場領導者的角色，不僅為該公司賺取了優厚的利潤，也激發了德國國內，相關產業的發展，在全世界也增強了，德國的經濟實力與競爭力。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2007/10/19修(2002/12原) 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zh-TW" altLang="en-US" sz="3600"/>
              <a:t>工程創新的意涵</a:t>
            </a:r>
          </a:p>
        </p:txBody>
      </p:sp>
      <p:sp>
        <p:nvSpPr>
          <p:cNvPr id="455683" name="Text Box 3"/>
          <p:cNvSpPr txBox="1">
            <a:spLocks noChangeArrowheads="1"/>
          </p:cNvSpPr>
          <p:nvPr/>
        </p:nvSpPr>
        <p:spPr bwMode="auto">
          <a:xfrm>
            <a:off x="1905000" y="2209800"/>
            <a:ext cx="59436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5000"/>
              </a:lnSpc>
              <a:spcBef>
                <a:spcPct val="50000"/>
              </a:spcBef>
            </a:pPr>
            <a:r>
              <a:rPr lang="zh-TW" altLang="en-US" sz="2400" b="0" u="none">
                <a:latin typeface="Times New Roman" pitchFamily="18" charset="0"/>
                <a:ea typeface="華康中圓體" pitchFamily="49" charset="-120"/>
              </a:rPr>
              <a:t>　工程所涵蓋的範疇甚廣，但在本質上是屬系統性的架構。因此，應用「系統化創新模式」的理論與實務，於工程技術與管理上，達到創造「經濟價值」的目標，是一最有效的捷徑，其流程圖如圖（一）、圖（二）所示。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標楷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9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新特明體(P)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9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新特明體(P)" pitchFamily="18" charset="-12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2421</TotalTime>
  <Words>712</Words>
  <Application>Microsoft Office PowerPoint</Application>
  <PresentationFormat>如螢幕大小 (4:3)</PresentationFormat>
  <Paragraphs>193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9" baseType="lpstr">
      <vt:lpstr>Arial</vt:lpstr>
      <vt:lpstr>新細明體</vt:lpstr>
      <vt:lpstr>Times New Roman</vt:lpstr>
      <vt:lpstr>標楷體</vt:lpstr>
      <vt:lpstr>Wingdings</vt:lpstr>
      <vt:lpstr>華康新特明體(P)</vt:lpstr>
      <vt:lpstr>華康魏碑體</vt:lpstr>
      <vt:lpstr>華康隸書體W5</vt:lpstr>
      <vt:lpstr>華康中圓體</vt:lpstr>
      <vt:lpstr>Verdana</vt:lpstr>
      <vt:lpstr>Courier New</vt:lpstr>
      <vt:lpstr>Tahoma</vt:lpstr>
      <vt:lpstr>華康仿宋體W6</vt:lpstr>
      <vt:lpstr>Layers</vt:lpstr>
      <vt:lpstr>創新工程</vt:lpstr>
      <vt:lpstr>投影片 2</vt:lpstr>
      <vt:lpstr>創新－創造性毀滅</vt:lpstr>
      <vt:lpstr>創意思維模式？ </vt:lpstr>
      <vt:lpstr>財富與知識的相關性</vt:lpstr>
      <vt:lpstr>何謂技術？</vt:lpstr>
      <vt:lpstr>專業技術</vt:lpstr>
      <vt:lpstr>工程創新的重要性</vt:lpstr>
      <vt:lpstr>工程創新的意涵</vt:lpstr>
      <vt:lpstr>工程創新模式(來源機會)</vt:lpstr>
      <vt:lpstr>工程創新模式(活動)</vt:lpstr>
      <vt:lpstr>投影片 12</vt:lpstr>
      <vt:lpstr>投影片 13</vt:lpstr>
      <vt:lpstr>創新應用(企劃書之撰寫) 一、撰寫企劃書（服務建議書）步驟及要點</vt:lpstr>
      <vt:lpstr>創新應用(企劃書之撰寫) 二、評委的評價要點</vt:lpstr>
    </vt:vector>
  </TitlesOfParts>
  <Company>USERS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Wang</cp:lastModifiedBy>
  <cp:revision>261</cp:revision>
  <dcterms:created xsi:type="dcterms:W3CDTF">2003-12-10T01:44:06Z</dcterms:created>
  <dcterms:modified xsi:type="dcterms:W3CDTF">2014-09-24T08:15:10Z</dcterms:modified>
</cp:coreProperties>
</file>